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ee76ad9db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ee76ad9db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e6055fb84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e6055fb84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ee6055fb84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ee6055fb84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e6055fb84_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e6055fb84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86" name="Google Shape;86;p1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8" name="Google Shape;98;p1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13" name="Google Shape;113;p21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2110"/>
            <a:ext cx="12192000" cy="689010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>
            <p:ph type="ctrTitle"/>
          </p:nvPr>
        </p:nvSpPr>
        <p:spPr>
          <a:xfrm>
            <a:off x="6096001" y="3021496"/>
            <a:ext cx="5870712" cy="2108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mpact"/>
              <a:buNone/>
            </a:pPr>
            <a:r>
              <a:rPr lang="es-CL">
                <a:latin typeface="Impact"/>
                <a:ea typeface="Impact"/>
                <a:cs typeface="Impact"/>
                <a:sym typeface="Impact"/>
              </a:rPr>
              <a:t>Geografía, territorio y desafíos socioambientales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>
                <a:highlight>
                  <a:schemeClr val="accent4"/>
                </a:highlight>
                <a:latin typeface="Oswald"/>
                <a:ea typeface="Oswald"/>
                <a:cs typeface="Oswald"/>
                <a:sym typeface="Oswald"/>
              </a:rPr>
              <a:t>Perfil del estudiante </a:t>
            </a:r>
            <a:endParaRPr b="1">
              <a:highlight>
                <a:schemeClr val="accent4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0" name="Google Shape;190;p34"/>
          <p:cNvSpPr txBox="1"/>
          <p:nvPr>
            <p:ph idx="1" type="body"/>
          </p:nvPr>
        </p:nvSpPr>
        <p:spPr>
          <a:xfrm>
            <a:off x="415600" y="1536633"/>
            <a:ext cx="10944300" cy="5028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Geografía, Territorio y Desafíos Socioambientales profundiza en la comprensión de las múltiples relaciones entre el ser humano y el medio, que configuran el espacio vivido, desde la perspectiva de su conocimiento, problematización y mejoramiento. De esta manera, los alumnos podrán aplicar procesos clave de la geografía, que permiten identificar alternativas para la organización y planificación espacial, a fin de proponer formas de relacionarse con el entorno, basadas en la sustentabilidad, la prevención de desastres socio-naturales y la justicia socio-espacial.  </a:t>
            </a:r>
            <a:endParaRPr sz="27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s-CL" sz="27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Esta asignatura de profundización está orientada a estudiantes interesados en conocer procesos y dinámicas geográficas, tanto de origen físico-natural como de índole humano, y problematizar las expresiones territoriales que dan cuenta de la interacción entre ellas.</a:t>
            </a:r>
            <a:endParaRPr sz="27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idx="1" type="body"/>
          </p:nvPr>
        </p:nvSpPr>
        <p:spPr>
          <a:xfrm>
            <a:off x="197649" y="2003193"/>
            <a:ext cx="11239846" cy="4644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•"/>
            </a:pPr>
            <a:r>
              <a:rPr lang="es-CL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Calentamiento acelerado</a:t>
            </a:r>
            <a:endParaRPr b="1" sz="32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b="1" lang="es-CL" sz="3200">
                <a:latin typeface="Arial"/>
                <a:ea typeface="Arial"/>
                <a:cs typeface="Arial"/>
                <a:sym typeface="Arial"/>
              </a:rPr>
              <a:t>En el informe se ofrecen nuevas estimaciones sobre las probabilidades de sobrepasar el nivel de calentamiento global de 1,5 ºC en las próximas décadas, y se concluye que, a menos que las emisiones de gases de efecto invernadero se reduzcan de manera inmediata, rápida y a gran escala, limitar el calentamiento a cerca de 1,5 ºC o incluso a 2 ºC será un objetivo inalcanzable.</a:t>
            </a:r>
            <a:endParaRPr sz="2400"/>
          </a:p>
          <a:p>
            <a:pPr indent="-228600" lvl="0" marL="2286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600"/>
              <a:buChar char="•"/>
            </a:pPr>
            <a:r>
              <a:rPr lang="es-CL" sz="2600">
                <a:solidFill>
                  <a:srgbClr val="FFC000"/>
                </a:solidFill>
              </a:rPr>
              <a:t>GINEBRA, 9 de agosto de 2021.</a:t>
            </a:r>
            <a:endParaRPr b="1" sz="26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6"/>
          <p:cNvSpPr txBox="1"/>
          <p:nvPr/>
        </p:nvSpPr>
        <p:spPr>
          <a:xfrm>
            <a:off x="509666" y="209861"/>
            <a:ext cx="1156241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36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Comunicado de prensa del Grupo Intergubernamental de Expertos sobre el Cambio Climático (IPCC),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775" y="0"/>
            <a:ext cx="12283527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 txBox="1"/>
          <p:nvPr>
            <p:ph type="title"/>
          </p:nvPr>
        </p:nvSpPr>
        <p:spPr>
          <a:xfrm>
            <a:off x="563050" y="275600"/>
            <a:ext cx="11353800" cy="17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Arial"/>
              <a:buNone/>
            </a:pPr>
            <a:r>
              <a:rPr b="1" lang="es-CL" sz="4800" u="sng">
                <a:solidFill>
                  <a:srgbClr val="9900FF"/>
                </a:solidFill>
                <a:highlight>
                  <a:srgbClr val="000000"/>
                </a:highlight>
                <a:latin typeface="Oswald"/>
                <a:ea typeface="Oswald"/>
                <a:cs typeface="Oswald"/>
                <a:sym typeface="Oswald"/>
              </a:rPr>
              <a:t>Unidad 1: El espacio geográfico, objeto de estudio de la geografía y construcción del ser humano a través del tiempo</a:t>
            </a:r>
            <a:endParaRPr b="1">
              <a:solidFill>
                <a:srgbClr val="9900FF"/>
              </a:solidFill>
              <a:highlight>
                <a:srgbClr val="000000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04400" y="2238250"/>
            <a:ext cx="11612400" cy="29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"/>
              <a:buChar char="•"/>
            </a:pPr>
            <a:r>
              <a:rPr i="0" lang="es-CL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Comprender el concepto de espacio geográfico, considerando las interrelaciones entre los aspectos naturales y sociales del entorno, para fortalecer el pensamiento espacial.</a:t>
            </a:r>
            <a:endParaRPr sz="4000">
              <a:solidFill>
                <a:srgbClr val="92D05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0575"/>
            <a:ext cx="12192000" cy="6797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>
            <p:ph type="title"/>
          </p:nvPr>
        </p:nvSpPr>
        <p:spPr>
          <a:xfrm>
            <a:off x="838200" y="365125"/>
            <a:ext cx="10084500" cy="1712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101600" marR="10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714"/>
              <a:buFont typeface="Arial"/>
              <a:buNone/>
            </a:pPr>
            <a:r>
              <a:rPr lang="es-CL" sz="4277">
                <a:solidFill>
                  <a:srgbClr val="FFFFFF"/>
                </a:solidFill>
                <a:highlight>
                  <a:srgbClr val="FF9900"/>
                </a:highlight>
                <a:latin typeface="Oswald"/>
                <a:ea typeface="Oswald"/>
                <a:cs typeface="Oswald"/>
                <a:sym typeface="Oswald"/>
              </a:rPr>
              <a:t>Unidad 2: El paisaje cambia en el tiempo por causas naturales y por la acción de la sociedad</a:t>
            </a:r>
            <a:endParaRPr sz="4277">
              <a:solidFill>
                <a:srgbClr val="FFFFFF"/>
              </a:solidFill>
              <a:highlight>
                <a:srgbClr val="FF9900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838200" y="5192750"/>
            <a:ext cx="10515600" cy="152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2850">
                <a:solidFill>
                  <a:srgbClr val="FFFFFF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Explicar las dinámicas físico-naturales que configuran el territorio nacional desde una aproximación multicausal y cambiante, considerando tanto elementos naturales como antrópicos que interactúan, con la finalidad de fomentar la responsabilidad y el cuidado del espacio natural.</a:t>
            </a:r>
            <a:endParaRPr sz="3550"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olidFill>
                  <a:schemeClr val="accent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Unidad 3: El territorio se organiza y planifica para responder a las relaciones entre ser humano y medio</a:t>
            </a:r>
            <a:endParaRPr>
              <a:solidFill>
                <a:schemeClr val="accent2"/>
              </a:solidFill>
              <a:highlight>
                <a:schemeClr val="dk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501375" y="1825625"/>
            <a:ext cx="114597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s-CL">
                <a:solidFill>
                  <a:schemeClr val="dk2"/>
                </a:solidFill>
                <a:highlight>
                  <a:srgbClr val="ECECEC"/>
                </a:highlight>
                <a:latin typeface="Oswald"/>
                <a:ea typeface="Oswald"/>
                <a:cs typeface="Oswald"/>
                <a:sym typeface="Oswald"/>
              </a:rPr>
              <a:t>Analizar el impacto que tienen sobre el medioambiente las múltiples decisiones que los individuos, el conjunto de la sociedad y el Estado adoptan para organizar y planificar el territorio, entendiendo que el espacio geográfico es dinámico y genera una gran cantidad de desafíos.</a:t>
            </a:r>
            <a:endParaRPr>
              <a:solidFill>
                <a:schemeClr val="dk2"/>
              </a:solidFill>
              <a:highlight>
                <a:srgbClr val="ECECEC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0"/>
          <p:cNvSpPr txBox="1"/>
          <p:nvPr>
            <p:ph type="title"/>
          </p:nvPr>
        </p:nvSpPr>
        <p:spPr>
          <a:xfrm>
            <a:off x="358125" y="830675"/>
            <a:ext cx="10887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>
                <a:solidFill>
                  <a:schemeClr val="dk1"/>
                </a:solidFill>
                <a:highlight>
                  <a:srgbClr val="ECECEC"/>
                </a:highlight>
                <a:latin typeface="Oswald"/>
                <a:ea typeface="Oswald"/>
                <a:cs typeface="Oswald"/>
                <a:sym typeface="Oswald"/>
              </a:rPr>
              <a:t>Unidad 4 - Desafíos y riesgos socionaturales: Una oportunidad para la participación ciudadana</a:t>
            </a:r>
            <a:endParaRPr>
              <a:solidFill>
                <a:schemeClr val="dk1"/>
              </a:solidFill>
              <a:highlight>
                <a:srgbClr val="ECECEC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232125" y="2363575"/>
            <a:ext cx="11139000" cy="279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s-CL">
                <a:solidFill>
                  <a:schemeClr val="dk1"/>
                </a:solidFill>
                <a:highlight>
                  <a:srgbClr val="FEFEFE"/>
                </a:highlight>
                <a:latin typeface="Oswald"/>
                <a:ea typeface="Oswald"/>
                <a:cs typeface="Oswald"/>
                <a:sym typeface="Oswald"/>
              </a:rPr>
              <a:t>Reconocer el carácter social del riesgo de desastres que caracteriza a la geografía en Chile, para que los estudiantes desarrollen conciencia y responsabilidad ciudadana para prevenir o mitigar los desastres socionaturales en el país.</a:t>
            </a:r>
            <a:endParaRPr>
              <a:solidFill>
                <a:schemeClr val="dk1"/>
              </a:solidFill>
              <a:highlight>
                <a:srgbClr val="FEFEFE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1" name="Google Shape;171;p31"/>
          <p:cNvPicPr preferRelativeResize="0"/>
          <p:nvPr/>
        </p:nvPicPr>
        <p:blipFill rotWithShape="1">
          <a:blip r:embed="rId3">
            <a:alphaModFix/>
          </a:blip>
          <a:srcRect b="13418" l="12577" r="32037" t="16139"/>
          <a:stretch/>
        </p:blipFill>
        <p:spPr>
          <a:xfrm>
            <a:off x="0" y="-126609"/>
            <a:ext cx="12192000" cy="697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7" name="Google Shape;177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8" name="Google Shape;17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320337" cy="6806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CL">
                <a:solidFill>
                  <a:schemeClr val="dk1"/>
                </a:solidFill>
                <a:highlight>
                  <a:schemeClr val="accent2"/>
                </a:highlight>
                <a:latin typeface="Oswald"/>
                <a:ea typeface="Oswald"/>
                <a:cs typeface="Oswald"/>
                <a:sym typeface="Oswald"/>
              </a:rPr>
              <a:t>Estudios Superiores</a:t>
            </a:r>
            <a:endParaRPr>
              <a:solidFill>
                <a:schemeClr val="dk1"/>
              </a:solidFill>
              <a:highlight>
                <a:schemeClr val="accent2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677325" y="1488625"/>
            <a:ext cx="10281300" cy="4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76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Oswald"/>
              <a:buChar char="•"/>
            </a:pPr>
            <a:r>
              <a:rPr lang="es-CL" sz="3100">
                <a:latin typeface="Oswald"/>
                <a:ea typeface="Oswald"/>
                <a:cs typeface="Oswald"/>
                <a:sym typeface="Oswald"/>
              </a:rPr>
              <a:t>Esta asignatura tiene elementos que te pueden servir en carreras como: geografía, arquitectura, administrador </a:t>
            </a:r>
            <a:r>
              <a:rPr lang="es-CL" sz="3100">
                <a:latin typeface="Oswald"/>
                <a:ea typeface="Oswald"/>
                <a:cs typeface="Oswald"/>
                <a:sym typeface="Oswald"/>
              </a:rPr>
              <a:t>público</a:t>
            </a:r>
            <a:r>
              <a:rPr lang="es-CL" sz="3100">
                <a:latin typeface="Oswald"/>
                <a:ea typeface="Oswald"/>
                <a:cs typeface="Oswald"/>
                <a:sym typeface="Oswald"/>
              </a:rPr>
              <a:t>, oceanografía, geología, sociología, historia, turismo</a:t>
            </a:r>
            <a:r>
              <a:rPr lang="es-CL" sz="3100">
                <a:latin typeface="Oswald"/>
                <a:ea typeface="Oswald"/>
                <a:cs typeface="Oswald"/>
                <a:sym typeface="Oswald"/>
              </a:rPr>
              <a:t>.</a:t>
            </a:r>
            <a:endParaRPr sz="3100">
              <a:latin typeface="Oswald"/>
              <a:ea typeface="Oswald"/>
              <a:cs typeface="Oswald"/>
              <a:sym typeface="Oswald"/>
            </a:endParaRPr>
          </a:p>
          <a:p>
            <a:pPr indent="-247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Oswald"/>
              <a:buChar char="•"/>
            </a:pPr>
            <a:r>
              <a:rPr lang="es-CL" sz="3100">
                <a:latin typeface="Oswald"/>
                <a:ea typeface="Oswald"/>
                <a:cs typeface="Oswald"/>
                <a:sym typeface="Oswald"/>
              </a:rPr>
              <a:t>Sin embargo, se sabe que el conocimiento geográfico es de vital importancia para cualquier área del desarrollo humano, ya que es una disciplina de aplicación.</a:t>
            </a:r>
            <a:endParaRPr sz="31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