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3" r:id="rId6"/>
    <p:sldId id="264" r:id="rId7"/>
    <p:sldId id="27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38C04B-EE4D-4191-B907-E229E0D67555}">
  <a:tblStyle styleId="{8738C04B-EE4D-4191-B907-E229E0D675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urriculumnacional.cl/614/w3-propertyvalue-15149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CF75752-C3BF-4F38-92C6-47476F88D94C}"/>
              </a:ext>
            </a:extLst>
          </p:cNvPr>
          <p:cNvSpPr txBox="1">
            <a:spLocks/>
          </p:cNvSpPr>
          <p:nvPr/>
        </p:nvSpPr>
        <p:spPr>
          <a:xfrm>
            <a:off x="449405" y="213734"/>
            <a:ext cx="6522895" cy="10591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600" b="1" dirty="0">
                <a:hlinkClick r:id="rId4"/>
              </a:rPr>
              <a:t>Lectura y escritura especializadas</a:t>
            </a:r>
            <a:endParaRPr lang="es-CL" sz="3600" b="1" dirty="0"/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ABD856E-D5D4-499E-B74F-9CB66276A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41" y="1272920"/>
            <a:ext cx="3426900" cy="3639600"/>
          </a:xfrm>
        </p:spPr>
        <p:txBody>
          <a:bodyPr/>
          <a:lstStyle/>
          <a:p>
            <a:r>
              <a:rPr lang="es-CL" sz="2500" dirty="0"/>
              <a:t>Esta asignatura tiene el objetivo de preparar a los estudiantes para comunicarse por escrito en comunidades discursivas especializadas, sean estas académicas o de ámbitos laborales específicos.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2E89EC-9FC7-41C0-B2DE-0511093190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952" t="18185" r="14643" b="60004"/>
          <a:stretch/>
        </p:blipFill>
        <p:spPr>
          <a:xfrm rot="21209796">
            <a:off x="4270400" y="2061889"/>
            <a:ext cx="4443428" cy="280780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000" y1="69697" x2="54000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14" y="213734"/>
            <a:ext cx="1619795" cy="1605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196575" y="226686"/>
            <a:ext cx="358351" cy="298118"/>
            <a:chOff x="1926350" y="995225"/>
            <a:chExt cx="428650" cy="356600"/>
          </a:xfrm>
        </p:grpSpPr>
        <p:sp>
          <p:nvSpPr>
            <p:cNvPr id="96" name="Google Shape;96;p14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80C896-7287-4324-862E-B998921E8EB8}"/>
              </a:ext>
            </a:extLst>
          </p:cNvPr>
          <p:cNvSpPr txBox="1">
            <a:spLocks/>
          </p:cNvSpPr>
          <p:nvPr/>
        </p:nvSpPr>
        <p:spPr>
          <a:xfrm>
            <a:off x="380850" y="757569"/>
            <a:ext cx="6372490" cy="41592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>
                <a:solidFill>
                  <a:schemeClr val="bg1"/>
                </a:solidFill>
              </a:rPr>
              <a:t>1.Producir textos pertenecientes a diversos géneros discursivos académicos, en los cuales se gestione información recogida de distintas fuentes y se demuestre dominio especializado de un tema. 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2. Participar de manera activa en procesos colaborativos de producción de textos especializados —como autor, lector, revisor— al interior de una comunidad de “pares especialistas” que leen, escriben y aprenden sobre un tema en particular. 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3. Utilizar diversas estrategias para registrar y procesar información obtenida en soportes impresos o digitales, en coherencia con el tema, los propósitos comunicativos y las convenciones discursivas de los textos que producirán. 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4. Utilizar diversas estrategias para construir y transformar el conocimiento por escrito, en coherencia con los temas, los propósitos comunicativos y las convenciones discursivas de los textos que producirán. 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5. Buscar, evaluar y seleccionar rigurosamente fuentes disponibles en soportes impresos y digitales, considerando la validez, veracidad y responsabilidad de su autoría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D36D7BE-6DED-4062-B97C-AE3A94B6E8A3}"/>
              </a:ext>
            </a:extLst>
          </p:cNvPr>
          <p:cNvSpPr txBox="1">
            <a:spLocks/>
          </p:cNvSpPr>
          <p:nvPr/>
        </p:nvSpPr>
        <p:spPr>
          <a:xfrm rot="5400000">
            <a:off x="6119147" y="2041912"/>
            <a:ext cx="3336380" cy="579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bg1"/>
                </a:solidFill>
              </a:rPr>
              <a:t>Objetivos 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5FBF48-9CF6-4303-AA45-AC95CBDDDD6D}"/>
              </a:ext>
            </a:extLst>
          </p:cNvPr>
          <p:cNvSpPr txBox="1">
            <a:spLocks/>
          </p:cNvSpPr>
          <p:nvPr/>
        </p:nvSpPr>
        <p:spPr>
          <a:xfrm>
            <a:off x="2302528" y="201059"/>
            <a:ext cx="6841472" cy="1142999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sz="2800">
                <a:solidFill>
                  <a:schemeClr val="bg1"/>
                </a:solidFill>
              </a:rPr>
              <a:t>1.Producir textos pertenecientes a diversos géneros discursivos académicos.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ED16B58-6870-45DF-9959-4BF0EF563F4F}"/>
              </a:ext>
            </a:extLst>
          </p:cNvPr>
          <p:cNvSpPr txBox="1">
            <a:spLocks/>
          </p:cNvSpPr>
          <p:nvPr/>
        </p:nvSpPr>
        <p:spPr>
          <a:xfrm>
            <a:off x="1863063" y="1924258"/>
            <a:ext cx="3997910" cy="268930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Light"/>
              <a:buChar char="▪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Light"/>
              <a:buChar char="▫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ira Sans Light"/>
              <a:buChar char="▫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Light"/>
              <a:buChar char="▫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Light"/>
              <a:buChar char="○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Light"/>
              <a:buChar char="■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Light"/>
              <a:buChar char="●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Light"/>
              <a:buChar char="○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Light"/>
              <a:buChar char="■"/>
              <a:defRPr sz="36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r>
              <a:rPr lang="es-CL" sz="2500" b="1" u="sng" dirty="0">
                <a:solidFill>
                  <a:schemeClr val="tx1"/>
                </a:solidFill>
              </a:rPr>
              <a:t>Aplicación: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/>
              <a:t>Informes de investigación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/>
              <a:t>Informes de temas especializados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/>
              <a:t>Ensayos </a:t>
            </a:r>
          </a:p>
          <a:p>
            <a:pPr marL="0" indent="0">
              <a:buFont typeface="Fira Sans Light"/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27A69D-A9EF-4883-A35A-3A9239A63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24" t="16703" r="3809" b="55771"/>
          <a:stretch/>
        </p:blipFill>
        <p:spPr>
          <a:xfrm rot="443222">
            <a:off x="6339994" y="1715375"/>
            <a:ext cx="2621184" cy="3013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AB0EBC2A-3BE0-4E80-81F8-33E8E74AA4DA}"/>
              </a:ext>
            </a:extLst>
          </p:cNvPr>
          <p:cNvSpPr txBox="1">
            <a:spLocks/>
          </p:cNvSpPr>
          <p:nvPr/>
        </p:nvSpPr>
        <p:spPr>
          <a:xfrm>
            <a:off x="163417" y="506678"/>
            <a:ext cx="7768728" cy="160934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 b="0" i="0" u="none" strike="noStrike" cap="none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</a:rPr>
              <a:t>2. Participar de manera activa en procesos colaborativos de producción de textos especializados (comunidad de “pares especialistas” )</a:t>
            </a:r>
            <a:br>
              <a:rPr lang="es-CL" sz="2400" dirty="0">
                <a:solidFill>
                  <a:schemeClr val="bg1"/>
                </a:solidFill>
              </a:rPr>
            </a:b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8596E85-14A0-4BFB-8F60-C00F227437D8}"/>
              </a:ext>
            </a:extLst>
          </p:cNvPr>
          <p:cNvSpPr txBox="1">
            <a:spLocks/>
          </p:cNvSpPr>
          <p:nvPr/>
        </p:nvSpPr>
        <p:spPr>
          <a:xfrm>
            <a:off x="415585" y="2165001"/>
            <a:ext cx="3836293" cy="231574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88900" indent="0">
              <a:buNone/>
            </a:pPr>
            <a:r>
              <a:rPr lang="es-CL" sz="2500" b="1" u="sng" dirty="0">
                <a:solidFill>
                  <a:srgbClr val="FFFF00"/>
                </a:solidFill>
              </a:rPr>
              <a:t>Aplicación: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/>
              <a:t>Diseño de una revista digital.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 err="1"/>
              <a:t>Paper</a:t>
            </a:r>
            <a:r>
              <a:rPr lang="es-CL" sz="25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500" dirty="0"/>
              <a:t>Ensayos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1947AD-BF9C-412E-AF2B-B1EA21800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2" t="11962" r="46740" b="37772"/>
          <a:stretch/>
        </p:blipFill>
        <p:spPr>
          <a:xfrm rot="404212">
            <a:off x="4842887" y="2052802"/>
            <a:ext cx="3912474" cy="24932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l="37863" t="11229" r="18226"/>
          <a:stretch/>
        </p:blipFill>
        <p:spPr>
          <a:xfrm rot="402141">
            <a:off x="6103147" y="2085122"/>
            <a:ext cx="2150940" cy="2497774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3FD7ACE-5254-4642-B1C9-54698B39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20" y="200148"/>
            <a:ext cx="8074149" cy="1609344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3. Utilizar diversas estrategias para registrar y procesar información.</a:t>
            </a:r>
            <a:br>
              <a:rPr lang="es-CL" sz="2400" dirty="0">
                <a:solidFill>
                  <a:schemeClr val="bg1"/>
                </a:solidFill>
              </a:rPr>
            </a:br>
            <a:r>
              <a:rPr lang="es-CL" sz="2400" dirty="0">
                <a:solidFill>
                  <a:schemeClr val="bg1"/>
                </a:solidFill>
              </a:rPr>
              <a:t>4.- Utilizar diversas estrategias para construir y transformar el conocimiento por escrito.</a:t>
            </a:r>
            <a:br>
              <a:rPr lang="es-CL" sz="2400" dirty="0">
                <a:solidFill>
                  <a:schemeClr val="bg1"/>
                </a:solidFill>
              </a:rPr>
            </a:b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BDAB9DC-F7D5-4B3C-9439-F7942E10DE03}"/>
              </a:ext>
            </a:extLst>
          </p:cNvPr>
          <p:cNvSpPr txBox="1">
            <a:spLocks/>
          </p:cNvSpPr>
          <p:nvPr/>
        </p:nvSpPr>
        <p:spPr>
          <a:xfrm>
            <a:off x="483468" y="1767509"/>
            <a:ext cx="4734904" cy="32616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Light"/>
              <a:buChar char="▪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Light"/>
              <a:buChar char="▫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Fira Sans Light"/>
              <a:buChar char="▫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Light"/>
              <a:buChar char="▫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Light"/>
              <a:buChar char="○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Light"/>
              <a:buChar char="■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Light"/>
              <a:buChar char="●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Light"/>
              <a:buChar char="○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Light"/>
              <a:buChar char="■"/>
              <a:defRPr sz="1800" b="0" i="0" u="none" strike="noStrike" cap="non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114300" indent="0">
              <a:buNone/>
            </a:pPr>
            <a:r>
              <a:rPr lang="es-CL" sz="2400" b="1" u="sng" dirty="0">
                <a:solidFill>
                  <a:srgbClr val="FFFF00"/>
                </a:solidFill>
              </a:rPr>
              <a:t>Aplicación: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dirty="0"/>
              <a:t>Investigación a través de diversas fuentes digitales e impresas , tanto dentro del establecimiento como fuera de este.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dirty="0"/>
              <a:t>Distinguir entre fuentes confiables e informales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000" dirty="0"/>
              <a:t>Reconocer los tipos de público objetivo a los cuales se dirigen.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sz="2000" dirty="0"/>
          </a:p>
          <a:p>
            <a:pPr>
              <a:buFont typeface="Wingdings" panose="05000000000000000000" pitchFamily="2" charset="2"/>
              <a:buChar char="Ø"/>
            </a:pPr>
            <a:endParaRPr lang="es-CL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971837" y="200148"/>
            <a:ext cx="3423518" cy="396300"/>
          </a:xfrm>
          <a:prstGeom prst="rect">
            <a:avLst/>
          </a:prstGeom>
          <a:ln w="41275">
            <a:solidFill>
              <a:schemeClr val="bg1">
                <a:lumMod val="95000"/>
              </a:schemeClr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CONTENIDOS</a:t>
            </a:r>
            <a:endParaRPr dirty="0"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1DA7365-3F15-4B89-A9E4-380CE8C874F3}"/>
              </a:ext>
            </a:extLst>
          </p:cNvPr>
          <p:cNvSpPr txBox="1">
            <a:spLocks/>
          </p:cNvSpPr>
          <p:nvPr/>
        </p:nvSpPr>
        <p:spPr>
          <a:xfrm>
            <a:off x="179896" y="980500"/>
            <a:ext cx="8124465" cy="4087119"/>
          </a:xfrm>
          <a:prstGeom prst="rect">
            <a:avLst/>
          </a:prstGeom>
          <a:noFill/>
          <a:ln w="28575" cmpd="dbl">
            <a:solidFill>
              <a:schemeClr val="accent1">
                <a:alpha val="79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bg1"/>
                </a:solidFill>
              </a:rPr>
              <a:t>Textos no literarios:  expositivos, argumentativos, descriptivos.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bg1"/>
                </a:solidFill>
              </a:rPr>
              <a:t>Profundizar en redacción de informes , formularios, curriculum vitae, cartas de presentación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bg1"/>
                </a:solidFill>
              </a:rPr>
              <a:t>Proyecto semestral : producción de una revista digital primer semestre, segundo semestre anteproyecto de tesis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CL" sz="2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bg1"/>
                </a:solidFill>
              </a:rPr>
              <a:t>Utilización de normas bibliográficas aplicadas a diversos textos académicos : APA (Asociación Estadounidense de Psicología ), MLA ( Modern </a:t>
            </a:r>
            <a:r>
              <a:rPr lang="es-CL" sz="2000" b="1" dirty="0" err="1">
                <a:solidFill>
                  <a:schemeClr val="bg1"/>
                </a:solidFill>
              </a:rPr>
              <a:t>Language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Asociation</a:t>
            </a:r>
            <a:r>
              <a:rPr lang="es-CL" sz="2000" b="1" dirty="0">
                <a:solidFill>
                  <a:schemeClr val="bg1"/>
                </a:solidFill>
              </a:rPr>
              <a:t> ),  Normas de Vancouver  (revistas de ciencias 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/>
          <p:nvPr/>
        </p:nvSpPr>
        <p:spPr>
          <a:xfrm>
            <a:off x="201181" y="219031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08" name="Google Shape;408;p36"/>
          <p:cNvSpPr txBox="1">
            <a:spLocks noGrp="1"/>
          </p:cNvSpPr>
          <p:nvPr>
            <p:ph type="body" idx="1"/>
          </p:nvPr>
        </p:nvSpPr>
        <p:spPr>
          <a:xfrm>
            <a:off x="751499" y="1664175"/>
            <a:ext cx="5628035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400" dirty="0"/>
              <a:t>GRACIAS POR SU ATENCIÓN.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400" dirty="0"/>
              <a:t>                          Dudas o consultas…</a:t>
            </a:r>
            <a:endParaRPr sz="2400" dirty="0"/>
          </a:p>
        </p:txBody>
      </p:sp>
      <p:sp>
        <p:nvSpPr>
          <p:cNvPr id="409" name="Google Shape;409;p3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376</Words>
  <Application>Microsoft Office PowerPoint</Application>
  <PresentationFormat>Presentación en pantalla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Fira Sans Light</vt:lpstr>
      <vt:lpstr>Fira Sans SemiBold</vt:lpstr>
      <vt:lpstr>Wingdings</vt:lpstr>
      <vt:lpstr>Leontes template</vt:lpstr>
      <vt:lpstr>Esta asignatura tiene el objetivo de preparar a los estudiantes para comunicarse por escrito en comunidades discursivas especializadas, sean estas académicas o de ámbitos laborales específicos.</vt:lpstr>
      <vt:lpstr>Presentación de PowerPoint</vt:lpstr>
      <vt:lpstr>Presentación de PowerPoint</vt:lpstr>
      <vt:lpstr>Presentación de PowerPoint</vt:lpstr>
      <vt:lpstr>3. Utilizar diversas estrategias para registrar y procesar información. 4.- Utilizar diversas estrategias para construir y transformar el conocimiento por escrito. </vt:lpstr>
      <vt:lpstr>CONTENIDOS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asignatura tiene el objetivo de preparar a los estudiantes para comunicarse por escrito en comunidades discursivas especializadas, sean estas académicas o de ámbitos laborales específicos.</dc:title>
  <dc:creator>LenovoG40</dc:creator>
  <cp:lastModifiedBy>Dell</cp:lastModifiedBy>
  <cp:revision>5</cp:revision>
  <dcterms:modified xsi:type="dcterms:W3CDTF">2020-09-22T17:18:16Z</dcterms:modified>
</cp:coreProperties>
</file>