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2" r:id="rId2"/>
    <p:sldId id="260" r:id="rId3"/>
    <p:sldId id="280" r:id="rId4"/>
    <p:sldId id="261" r:id="rId5"/>
    <p:sldId id="279" r:id="rId6"/>
    <p:sldId id="263" r:id="rId7"/>
    <p:sldId id="281" r:id="rId8"/>
    <p:sldId id="264" r:id="rId9"/>
    <p:sldId id="265" r:id="rId10"/>
    <p:sldId id="272" r:id="rId11"/>
    <p:sldId id="273" r:id="rId12"/>
    <p:sldId id="274" r:id="rId13"/>
    <p:sldId id="275" r:id="rId14"/>
    <p:sldId id="276" r:id="rId15"/>
    <p:sldId id="277" r:id="rId16"/>
    <p:sldId id="284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Lazen" initials="P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94407" autoAdjust="0"/>
  </p:normalViewPr>
  <p:slideViewPr>
    <p:cSldViewPr snapToGrid="0">
      <p:cViewPr varScale="1">
        <p:scale>
          <a:sx n="123" d="100"/>
          <a:sy n="123" d="100"/>
        </p:scale>
        <p:origin x="7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F1168-8D27-41AC-80C8-62A4D9239F98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9E65-9969-40BB-BE87-EAA487A9C0D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37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9E65-9969-40BB-BE87-EAA487A9C0DF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39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9E65-9969-40BB-BE87-EAA487A9C0DF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83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9E65-9969-40BB-BE87-EAA487A9C0DF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936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664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2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71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303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588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454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347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408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039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004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547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633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787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626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543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22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5621-C91A-4100-887E-4101643199A0}" type="datetimeFigureOut">
              <a:rPr lang="es-CL" smtClean="0"/>
              <a:t>06-09-21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476FE7-EF9C-4FD3-9BC5-E3B6C4D908B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345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sosycarreras.cl/interpretacion-musica-lmencion-en-canto-santiago-de-chile-santiago-universidad-de-chile-FO-83747" TargetMode="External"/><Relationship Id="rId4" Type="http://schemas.openxmlformats.org/officeDocument/2006/relationships/hyperlink" Target="https://www.cursosycarreras.cl/licenciatura-en-musica-mencion-en-canto-santiago-de-chile-providencia-uc-FO-82764" TargetMode="External"/><Relationship Id="rId5" Type="http://schemas.openxmlformats.org/officeDocument/2006/relationships/hyperlink" Target="https://www.cursosycarreras.cl/licenciatura-en-musica-mencion-en-interpretacion-musical-canto-santiago-de-chile-providencia-uc-FO-82744" TargetMode="External"/><Relationship Id="rId6" Type="http://schemas.openxmlformats.org/officeDocument/2006/relationships/hyperlink" Target="https://www.cursosycarreras.cl/educacion-musical-santiago-de-chile-santiago-unab-FO-254402" TargetMode="External"/><Relationship Id="rId7" Type="http://schemas.openxmlformats.org/officeDocument/2006/relationships/hyperlink" Target="https://www.cursosycarreras.cl/musica-e-interpretacion-diurno-providencia-santiago-de-chile-FO-336991" TargetMode="External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cursosycarreras.cl/licenciatura-en-musica-mencion-santiago-de-chile-providencia-uc-FO-8276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sosycarreras.cl/licenciatura-en-musica-santiago-de-chile-providencia-universidad-academia-de-humanismo-cristiano-FO-83284" TargetMode="External"/><Relationship Id="rId4" Type="http://schemas.openxmlformats.org/officeDocument/2006/relationships/hyperlink" Target="https://www.cursosycarreras.cl/licenciatura-en-musica-mencion-en-musicologia-santiago-de-chile-providencia-uc-FO-82743" TargetMode="External"/><Relationship Id="rId5" Type="http://schemas.openxmlformats.org/officeDocument/2006/relationships/hyperlink" Target="https://www.cursosycarreras.cl/teoria-de-la-musica-santiago-de-chile-santiago-universidad-de-chile-FO-83749" TargetMode="External"/><Relationship Id="rId6" Type="http://schemas.openxmlformats.org/officeDocument/2006/relationships/hyperlink" Target="https://www.cursosycarreras.cl/licenciatura-en-ciencias-y-artes-musicales-valparaiso-valparaiso-ucv-FO-88756" TargetMode="External"/><Relationship Id="rId7" Type="http://schemas.openxmlformats.org/officeDocument/2006/relationships/hyperlink" Target="https://www.cursosycarreras.cl/licenciatura-en-musica-coquimbo-la-serena-uls-FO-92324" TargetMode="External"/><Relationship Id="rId8" Type="http://schemas.openxmlformats.org/officeDocument/2006/relationships/hyperlink" Target="https://www.cursosycarreras.cl/interpretacion-musical-valdivia-los-rios-uach-FO-314084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cursosycarreras.cl/interpretacion-superior-mencion-canto-santiago-de-chile-santiago-universidad-alberto-hurtado-FO-8355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sosycarreras.cl/musica-y-composicion-diurno-providencia-santiago-de-chile-FO-337006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cursosycarreras.cl/composicion-musical-santiago-de-chile-santiago-universidad-de-chile-FO-8375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79826" y="2140731"/>
            <a:ext cx="10667107" cy="2777066"/>
          </a:xfrm>
        </p:spPr>
        <p:txBody>
          <a:bodyPr>
            <a:noAutofit/>
          </a:bodyPr>
          <a:lstStyle/>
          <a:p>
            <a:pPr algn="ctr"/>
            <a:r>
              <a:rPr lang="es-CL" sz="66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ASIGNATURAS</a:t>
            </a:r>
            <a:br>
              <a:rPr lang="es-CL" sz="6600" b="1" dirty="0" smtClean="0">
                <a:solidFill>
                  <a:schemeClr val="bg1"/>
                </a:solidFill>
                <a:latin typeface="Chiller" panose="04020404031007020602" pitchFamily="82" charset="0"/>
              </a:rPr>
            </a:br>
            <a:r>
              <a:rPr lang="es-CL" sz="66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 ARTÍSTICAS</a:t>
            </a:r>
            <a:endParaRPr lang="es-CL" sz="6600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pic>
        <p:nvPicPr>
          <p:cNvPr id="6" name="Imagen 5" descr="C:\Users\SalaProfesores7\Desktop\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3" y="225405"/>
            <a:ext cx="844437" cy="71804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sp>
        <p:nvSpPr>
          <p:cNvPr id="4" name="CuadroTexto 3"/>
          <p:cNvSpPr txBox="1"/>
          <p:nvPr/>
        </p:nvSpPr>
        <p:spPr>
          <a:xfrm>
            <a:off x="1828799" y="5232400"/>
            <a:ext cx="481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PROFESORA PAOLA LAZEN (Teatro))</a:t>
            </a:r>
          </a:p>
          <a:p>
            <a:r>
              <a:rPr lang="es-ES_tradnl" sz="2000" b="1" dirty="0"/>
              <a:t>P</a:t>
            </a:r>
            <a:r>
              <a:rPr lang="es-ES_tradnl" sz="2000" b="1" dirty="0" smtClean="0"/>
              <a:t>ROFESOR JAIME PINTO (Música)</a:t>
            </a:r>
            <a:endParaRPr lang="es-ES_tradnl" sz="2000" b="1" dirty="0"/>
          </a:p>
        </p:txBody>
      </p:sp>
      <p:pic>
        <p:nvPicPr>
          <p:cNvPr id="7" name="Picture 6" descr="Una Partitura Musical Agitando Y Plegado Detrás De Máscaras De Teatro De  Comedia Y Tragedia Icónicas Fotos, Retratos, Imágenes Y Fotografía De  Archivo Libres De Derecho. Image 7053863.">
            <a:extLst>
              <a:ext uri="{FF2B5EF4-FFF2-40B4-BE49-F238E27FC236}">
                <a16:creationId xmlns:a16="http://schemas.microsoft.com/office/drawing/2014/main" xmlns="" id="{11DDDAF2-9339-498F-A33B-812D7B21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69" y="0"/>
            <a:ext cx="4286250" cy="1670338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61034" y="1564105"/>
            <a:ext cx="6838811" cy="447725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b="1" i="1" dirty="0"/>
          </a:p>
          <a:p>
            <a:pPr>
              <a:lnSpc>
                <a:spcPct val="150000"/>
              </a:lnSpc>
              <a:buFont typeface="Wingdings 3" charset="2"/>
              <a:buChar char=""/>
            </a:pP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esta</a:t>
            </a:r>
            <a:r>
              <a:rPr lang="en-US" sz="2000" dirty="0"/>
              <a:t> </a:t>
            </a:r>
            <a:r>
              <a:rPr lang="en-US" sz="2000" dirty="0" err="1"/>
              <a:t>asignatura</a:t>
            </a:r>
            <a:r>
              <a:rPr lang="en-US" sz="2000" dirty="0"/>
              <a:t> </a:t>
            </a:r>
            <a:r>
              <a:rPr lang="en-US" sz="2000" dirty="0" err="1"/>
              <a:t>artística</a:t>
            </a:r>
            <a:r>
              <a:rPr lang="en-US" sz="2000" dirty="0"/>
              <a:t> los </a:t>
            </a:r>
            <a:r>
              <a:rPr lang="en-US" sz="2000" dirty="0" err="1"/>
              <a:t>alumnos</a:t>
            </a:r>
            <a:r>
              <a:rPr lang="en-US" sz="2000" dirty="0"/>
              <a:t> </a:t>
            </a:r>
            <a:r>
              <a:rPr lang="en-US" sz="2000" dirty="0" err="1"/>
              <a:t>tendrán</a:t>
            </a:r>
            <a:r>
              <a:rPr lang="en-US" sz="2000" dirty="0"/>
              <a:t> la </a:t>
            </a:r>
            <a:r>
              <a:rPr lang="en-US" sz="2000" dirty="0" err="1"/>
              <a:t>posibilidad</a:t>
            </a:r>
            <a:r>
              <a:rPr lang="en-US" sz="2000" dirty="0"/>
              <a:t> de </a:t>
            </a:r>
            <a:r>
              <a:rPr lang="en-US" sz="2000" dirty="0" err="1"/>
              <a:t>desarrollar</a:t>
            </a:r>
            <a:r>
              <a:rPr lang="en-US" sz="2000" dirty="0"/>
              <a:t> sus </a:t>
            </a:r>
            <a:r>
              <a:rPr lang="en-US" sz="2000" dirty="0" err="1"/>
              <a:t>capacidades</a:t>
            </a:r>
            <a:r>
              <a:rPr lang="en-US" sz="2000" dirty="0"/>
              <a:t> musicales </a:t>
            </a:r>
            <a:r>
              <a:rPr lang="en-US" sz="2000" dirty="0" err="1"/>
              <a:t>individuales</a:t>
            </a:r>
            <a:r>
              <a:rPr lang="en-US" sz="2000" dirty="0"/>
              <a:t> y </a:t>
            </a:r>
            <a:r>
              <a:rPr lang="en-US" sz="2000" dirty="0" err="1"/>
              <a:t>grupales</a:t>
            </a:r>
            <a:r>
              <a:rPr lang="en-US" sz="2000" dirty="0"/>
              <a:t>, a </a:t>
            </a:r>
            <a:r>
              <a:rPr lang="en-US" sz="2000" dirty="0" err="1"/>
              <a:t>través</a:t>
            </a:r>
            <a:r>
              <a:rPr lang="en-US" sz="2000" dirty="0"/>
              <a:t> del </a:t>
            </a:r>
            <a:r>
              <a:rPr lang="en-US" sz="2000" dirty="0" err="1"/>
              <a:t>aprendizaje</a:t>
            </a:r>
            <a:r>
              <a:rPr lang="en-US" sz="2000" dirty="0"/>
              <a:t> de los </a:t>
            </a:r>
            <a:r>
              <a:rPr lang="en-US" sz="2000" dirty="0" err="1"/>
              <a:t>fundamentos</a:t>
            </a:r>
            <a:r>
              <a:rPr lang="en-US" sz="2000" dirty="0"/>
              <a:t> </a:t>
            </a:r>
            <a:r>
              <a:rPr lang="en-US" sz="2000" dirty="0" err="1"/>
              <a:t>básicos</a:t>
            </a:r>
            <a:r>
              <a:rPr lang="en-US" sz="2000" dirty="0"/>
              <a:t> de la </a:t>
            </a:r>
            <a:r>
              <a:rPr lang="en-US" sz="2000" dirty="0" err="1"/>
              <a:t>lectura</a:t>
            </a:r>
            <a:r>
              <a:rPr lang="en-US" sz="2000" dirty="0"/>
              <a:t> musical, </a:t>
            </a:r>
            <a:r>
              <a:rPr lang="en-US" sz="2000" dirty="0" err="1"/>
              <a:t>armonía</a:t>
            </a:r>
            <a:r>
              <a:rPr lang="en-US" sz="2000" dirty="0"/>
              <a:t> y las </a:t>
            </a:r>
            <a:r>
              <a:rPr lang="en-US" sz="2000" dirty="0" err="1"/>
              <a:t>técnicas</a:t>
            </a:r>
            <a:r>
              <a:rPr lang="en-US" sz="2000" dirty="0"/>
              <a:t> </a:t>
            </a:r>
            <a:r>
              <a:rPr lang="en-US" sz="2000" dirty="0" err="1"/>
              <a:t>instrumentales</a:t>
            </a:r>
            <a:r>
              <a:rPr lang="en-US" sz="2000" dirty="0"/>
              <a:t> </a:t>
            </a:r>
            <a:r>
              <a:rPr lang="en-US" sz="2000" dirty="0" err="1"/>
              <a:t>necesarias</a:t>
            </a:r>
            <a:r>
              <a:rPr lang="en-US" sz="2000" dirty="0"/>
              <a:t> para </a:t>
            </a:r>
            <a:r>
              <a:rPr lang="en-US" sz="2000" dirty="0" err="1"/>
              <a:t>poder</a:t>
            </a:r>
            <a:r>
              <a:rPr lang="en-US" sz="2000" dirty="0"/>
              <a:t> </a:t>
            </a:r>
            <a:r>
              <a:rPr lang="en-US" sz="2000" dirty="0" err="1"/>
              <a:t>llevar</a:t>
            </a:r>
            <a:r>
              <a:rPr lang="en-US" sz="2000" dirty="0"/>
              <a:t> a </a:t>
            </a:r>
            <a:r>
              <a:rPr lang="en-US" sz="2000" dirty="0" err="1"/>
              <a:t>cabo</a:t>
            </a:r>
            <a:r>
              <a:rPr lang="en-US" sz="2000" dirty="0"/>
              <a:t> </a:t>
            </a:r>
            <a:r>
              <a:rPr lang="en-US" sz="2000" dirty="0" err="1"/>
              <a:t>proyectos</a:t>
            </a:r>
            <a:r>
              <a:rPr lang="en-US" sz="2000" dirty="0"/>
              <a:t> musicales </a:t>
            </a:r>
            <a:r>
              <a:rPr lang="en-US" sz="2000" dirty="0" err="1"/>
              <a:t>variados</a:t>
            </a:r>
            <a:r>
              <a:rPr lang="en-US" sz="2000" dirty="0"/>
              <a:t>, </a:t>
            </a:r>
            <a:r>
              <a:rPr lang="en-US" sz="2000" dirty="0" err="1"/>
              <a:t>realizando</a:t>
            </a:r>
            <a:r>
              <a:rPr lang="en-US" sz="2000" dirty="0"/>
              <a:t> </a:t>
            </a:r>
            <a:r>
              <a:rPr lang="en-US" sz="2000" dirty="0" err="1"/>
              <a:t>arreglos</a:t>
            </a:r>
            <a:r>
              <a:rPr lang="en-US" sz="2000" dirty="0"/>
              <a:t> </a:t>
            </a:r>
            <a:r>
              <a:rPr lang="en-US" sz="2000" dirty="0" err="1"/>
              <a:t>instrumentales</a:t>
            </a:r>
            <a:r>
              <a:rPr lang="en-US" sz="2000" dirty="0"/>
              <a:t> y </a:t>
            </a:r>
            <a:r>
              <a:rPr lang="en-US" sz="2000" dirty="0" err="1"/>
              <a:t>vocales</a:t>
            </a:r>
            <a:r>
              <a:rPr lang="en-US" sz="2000" dirty="0"/>
              <a:t> que </a:t>
            </a:r>
            <a:r>
              <a:rPr lang="en-US" sz="2000" dirty="0" err="1"/>
              <a:t>serán</a:t>
            </a:r>
            <a:r>
              <a:rPr lang="en-US" sz="2000" dirty="0"/>
              <a:t> </a:t>
            </a:r>
            <a:r>
              <a:rPr lang="en-US" sz="2000" dirty="0" err="1"/>
              <a:t>ejecutados</a:t>
            </a:r>
            <a:r>
              <a:rPr lang="en-US" sz="2000" dirty="0"/>
              <a:t> </a:t>
            </a:r>
            <a:r>
              <a:rPr lang="en-US" sz="2000" dirty="0" err="1"/>
              <a:t>colectivamente</a:t>
            </a:r>
            <a:r>
              <a:rPr lang="en-US" sz="2000" dirty="0"/>
              <a:t>.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9" b="2"/>
          <a:stretch/>
        </p:blipFill>
        <p:spPr>
          <a:xfrm>
            <a:off x="131915" y="1674845"/>
            <a:ext cx="3481051" cy="2491910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6" name="Rectángulo 5"/>
          <p:cNvSpPr/>
          <p:nvPr/>
        </p:nvSpPr>
        <p:spPr>
          <a:xfrm>
            <a:off x="3887616" y="369842"/>
            <a:ext cx="7478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Conjunto Instrumental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3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2" descr="C:\Users\Lenovo\Desktop\Conjunto Instr 2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r="6450" b="1"/>
          <a:stretch/>
        </p:blipFill>
        <p:spPr bwMode="auto">
          <a:xfrm>
            <a:off x="4982966" y="-1"/>
            <a:ext cx="720903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96339" y="217423"/>
            <a:ext cx="3851123" cy="777410"/>
          </a:xfrm>
          <a:solidFill>
            <a:srgbClr val="FFFFCC"/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800" b="1" u="sng" dirty="0">
                <a:solidFill>
                  <a:schemeClr val="tx1"/>
                </a:solidFill>
              </a:rPr>
              <a:t>OBJETIVOS Y PERFIL DEL ESTUDIANTE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831" y="811498"/>
            <a:ext cx="5367528" cy="573982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dirty="0"/>
              <a:t>1. INOVADOR al resolver </a:t>
            </a:r>
            <a:r>
              <a:rPr lang="en-US" sz="1400" b="1" dirty="0" err="1"/>
              <a:t>desafíos</a:t>
            </a:r>
            <a:r>
              <a:rPr lang="en-US" sz="1400" b="1" dirty="0"/>
              <a:t> de </a:t>
            </a:r>
            <a:r>
              <a:rPr lang="en-US" sz="1400" b="1" dirty="0" err="1"/>
              <a:t>técnica</a:t>
            </a:r>
            <a:r>
              <a:rPr lang="en-US" sz="1400" b="1" dirty="0"/>
              <a:t> instrumental e </a:t>
            </a:r>
            <a:r>
              <a:rPr lang="en-US" sz="1400" b="1" dirty="0" err="1"/>
              <a:t>interpretativa</a:t>
            </a:r>
            <a:r>
              <a:rPr lang="en-US" sz="1400" b="1" dirty="0"/>
              <a:t>, </a:t>
            </a:r>
            <a:r>
              <a:rPr lang="en-US" sz="1400" b="1" dirty="0" err="1"/>
              <a:t>aplicadas</a:t>
            </a:r>
            <a:r>
              <a:rPr lang="en-US" sz="1400" b="1" dirty="0"/>
              <a:t> al </a:t>
            </a:r>
            <a:r>
              <a:rPr lang="en-US" sz="1400" b="1" dirty="0" err="1"/>
              <a:t>uso</a:t>
            </a:r>
            <a:r>
              <a:rPr lang="en-US" sz="1400" b="1" dirty="0"/>
              <a:t> de </a:t>
            </a:r>
            <a:r>
              <a:rPr lang="en-US" sz="1400" b="1" dirty="0" err="1"/>
              <a:t>estos</a:t>
            </a:r>
            <a:r>
              <a:rPr lang="en-US" sz="1400" b="1" dirty="0"/>
              <a:t> </a:t>
            </a:r>
            <a:r>
              <a:rPr lang="en-US" sz="1400" b="1" dirty="0" err="1"/>
              <a:t>conocimientos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n-US" sz="1400" b="1" dirty="0" err="1"/>
              <a:t>arreglos</a:t>
            </a:r>
            <a:r>
              <a:rPr lang="en-US" sz="1400" b="1" dirty="0"/>
              <a:t> musicales </a:t>
            </a:r>
            <a:r>
              <a:rPr lang="en-US" sz="1400" b="1" dirty="0" err="1"/>
              <a:t>grupales</a:t>
            </a:r>
            <a:r>
              <a:rPr lang="en-US" sz="1400" b="1" dirty="0"/>
              <a:t>.</a:t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2. CREATIVO  </a:t>
            </a:r>
            <a:r>
              <a:rPr lang="en-US" sz="1400" b="1" dirty="0" err="1"/>
              <a:t>frente</a:t>
            </a:r>
            <a:r>
              <a:rPr lang="en-US" sz="1400" b="1" dirty="0"/>
              <a:t> a </a:t>
            </a:r>
            <a:r>
              <a:rPr lang="en-US" sz="1400" b="1" dirty="0" err="1"/>
              <a:t>obras</a:t>
            </a:r>
            <a:r>
              <a:rPr lang="en-US" sz="1400" b="1" dirty="0"/>
              <a:t> de </a:t>
            </a:r>
            <a:r>
              <a:rPr lang="en-US" sz="1400" b="1" dirty="0" err="1"/>
              <a:t>expresion</a:t>
            </a:r>
            <a:r>
              <a:rPr lang="en-US" sz="1400" b="1" dirty="0"/>
              <a:t> </a:t>
            </a:r>
            <a:r>
              <a:rPr lang="en-US" sz="1400" b="1" dirty="0" err="1"/>
              <a:t>grupal</a:t>
            </a:r>
            <a:r>
              <a:rPr lang="en-US" sz="1400" b="1" dirty="0"/>
              <a:t> </a:t>
            </a:r>
            <a:r>
              <a:rPr lang="en-US" sz="1400" b="1" dirty="0" err="1"/>
              <a:t>basadas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la </a:t>
            </a:r>
            <a:r>
              <a:rPr lang="en-US" sz="1400" b="1" dirty="0" err="1"/>
              <a:t>interacción</a:t>
            </a:r>
            <a:r>
              <a:rPr lang="en-US" sz="1400" b="1" dirty="0"/>
              <a:t> y </a:t>
            </a:r>
            <a:r>
              <a:rPr lang="en-US" sz="1400" b="1" dirty="0" err="1"/>
              <a:t>práctica</a:t>
            </a:r>
            <a:r>
              <a:rPr lang="en-US" sz="1400" b="1" dirty="0"/>
              <a:t> </a:t>
            </a:r>
            <a:r>
              <a:rPr lang="en-US" sz="1400" b="1" dirty="0" err="1"/>
              <a:t>grupal</a:t>
            </a:r>
            <a:r>
              <a:rPr lang="en-US" sz="1400" b="1" dirty="0"/>
              <a:t> y </a:t>
            </a:r>
            <a:r>
              <a:rPr lang="en-US" sz="1400" b="1" dirty="0" err="1"/>
              <a:t>en</a:t>
            </a:r>
            <a:r>
              <a:rPr lang="en-US" sz="1400" b="1" dirty="0"/>
              <a:t> la </a:t>
            </a:r>
            <a:r>
              <a:rPr lang="en-US" sz="1400" b="1" dirty="0" err="1"/>
              <a:t>experimentación</a:t>
            </a:r>
            <a:r>
              <a:rPr lang="en-US" sz="1400" b="1" dirty="0"/>
              <a:t> </a:t>
            </a:r>
            <a:r>
              <a:rPr lang="en-US" sz="1400" b="1" dirty="0" err="1"/>
              <a:t>sonora</a:t>
            </a:r>
            <a:r>
              <a:rPr lang="en-US" sz="1400" b="1" dirty="0"/>
              <a:t>, </a:t>
            </a:r>
            <a:r>
              <a:rPr lang="en-US" sz="1400" b="1" dirty="0" err="1"/>
              <a:t>uso</a:t>
            </a:r>
            <a:r>
              <a:rPr lang="en-US" sz="1400" b="1" dirty="0"/>
              <a:t> de </a:t>
            </a:r>
            <a:r>
              <a:rPr lang="en-US" sz="1400" b="1" dirty="0" err="1"/>
              <a:t>técnica</a:t>
            </a:r>
            <a:r>
              <a:rPr lang="en-US" sz="1400" b="1" dirty="0"/>
              <a:t> instrumental y </a:t>
            </a:r>
            <a:r>
              <a:rPr lang="en-US" sz="1400" b="1" dirty="0" err="1"/>
              <a:t>otros</a:t>
            </a:r>
            <a:r>
              <a:rPr lang="en-US" sz="1400" b="1" dirty="0"/>
              <a:t> </a:t>
            </a:r>
            <a:r>
              <a:rPr lang="en-US" sz="1400" b="1" dirty="0" err="1"/>
              <a:t>conocimientos</a:t>
            </a:r>
            <a:r>
              <a:rPr lang="en-US" sz="1400" b="1" dirty="0"/>
              <a:t> </a:t>
            </a:r>
            <a:r>
              <a:rPr lang="en-US" sz="1400" b="1" dirty="0" err="1"/>
              <a:t>teóricos</a:t>
            </a:r>
            <a:r>
              <a:rPr lang="en-US" sz="1400" b="1" dirty="0"/>
              <a:t> musicales.</a:t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3. CAPACIDAD DE GESTIÓN, </a:t>
            </a:r>
            <a:r>
              <a:rPr lang="en-US" sz="1400" dirty="0" err="1"/>
              <a:t>Generar</a:t>
            </a:r>
            <a:r>
              <a:rPr lang="en-US" sz="1400" dirty="0"/>
              <a:t> y </a:t>
            </a:r>
            <a:r>
              <a:rPr lang="en-US" sz="1400" dirty="0" err="1"/>
              <a:t>producir</a:t>
            </a:r>
            <a:r>
              <a:rPr lang="en-US" sz="1400" dirty="0"/>
              <a:t> </a:t>
            </a:r>
            <a:r>
              <a:rPr lang="en-US" sz="1400" b="1" dirty="0" err="1"/>
              <a:t>actividades</a:t>
            </a:r>
            <a:r>
              <a:rPr lang="en-US" sz="1400" b="1" dirty="0"/>
              <a:t> </a:t>
            </a:r>
            <a:r>
              <a:rPr lang="en-US" sz="1400" b="1" dirty="0" err="1"/>
              <a:t>artísticas</a:t>
            </a:r>
            <a:r>
              <a:rPr lang="en-US" sz="1400" b="1" dirty="0"/>
              <a:t> para </a:t>
            </a:r>
            <a:r>
              <a:rPr lang="en-US" sz="1400" b="1" dirty="0" err="1"/>
              <a:t>presentar</a:t>
            </a:r>
            <a:r>
              <a:rPr lang="en-US" sz="1400" b="1" dirty="0"/>
              <a:t> e </a:t>
            </a:r>
            <a:r>
              <a:rPr lang="en-US" sz="1400" b="1" dirty="0" err="1"/>
              <a:t>interpretar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n-US" sz="1400" b="1" dirty="0" err="1"/>
              <a:t>público</a:t>
            </a:r>
            <a:r>
              <a:rPr lang="en-US" sz="1400" b="1" dirty="0"/>
              <a:t> u </a:t>
            </a:r>
            <a:r>
              <a:rPr lang="en-US" sz="1400" b="1" dirty="0" err="1"/>
              <a:t>otro</a:t>
            </a:r>
            <a:r>
              <a:rPr lang="en-US" sz="1400" b="1" dirty="0"/>
              <a:t> </a:t>
            </a:r>
            <a:r>
              <a:rPr lang="en-US" sz="1400" b="1" dirty="0" err="1"/>
              <a:t>proyecto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n-US" sz="1400" b="1" dirty="0" err="1"/>
              <a:t>torno</a:t>
            </a:r>
            <a:r>
              <a:rPr lang="en-US" sz="1400" b="1" dirty="0"/>
              <a:t> a la </a:t>
            </a:r>
            <a:r>
              <a:rPr lang="en-US" sz="1400" b="1" dirty="0" err="1"/>
              <a:t>música</a:t>
            </a:r>
            <a:r>
              <a:rPr lang="en-US" sz="1400" b="1" dirty="0"/>
              <a:t>.</a:t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4. CAPACIDAD CRÍTICA      Al </a:t>
            </a:r>
            <a:r>
              <a:rPr lang="en-US" sz="1400" b="1" dirty="0" err="1"/>
              <a:t>comentar</a:t>
            </a:r>
            <a:r>
              <a:rPr lang="en-US" sz="1400" b="1" dirty="0"/>
              <a:t> y </a:t>
            </a:r>
            <a:r>
              <a:rPr lang="en-US" sz="1400" b="1" dirty="0" err="1"/>
              <a:t>evaluar</a:t>
            </a:r>
            <a:r>
              <a:rPr lang="en-US" sz="1400" b="1" dirty="0"/>
              <a:t> </a:t>
            </a:r>
            <a:r>
              <a:rPr lang="en-US" sz="1400" b="1" dirty="0" err="1"/>
              <a:t>procesos</a:t>
            </a:r>
            <a:r>
              <a:rPr lang="en-US" sz="1400" b="1" dirty="0"/>
              <a:t> y </a:t>
            </a:r>
            <a:r>
              <a:rPr lang="en-US" sz="1400" b="1" dirty="0" err="1"/>
              <a:t>resultados</a:t>
            </a:r>
            <a:r>
              <a:rPr lang="en-US" sz="1400" b="1" dirty="0"/>
              <a:t> </a:t>
            </a:r>
            <a:r>
              <a:rPr lang="en-US" sz="1400" b="1" dirty="0" err="1"/>
              <a:t>creativos</a:t>
            </a:r>
            <a:r>
              <a:rPr lang="en-US" sz="1400" b="1" dirty="0"/>
              <a:t>, y/o </a:t>
            </a:r>
            <a:r>
              <a:rPr lang="en-US" sz="1400" b="1" dirty="0" err="1"/>
              <a:t>arreglos</a:t>
            </a:r>
            <a:r>
              <a:rPr lang="en-US" sz="1400" b="1" dirty="0"/>
              <a:t> musicales a </a:t>
            </a:r>
            <a:r>
              <a:rPr lang="en-US" sz="1400" b="1" dirty="0" err="1"/>
              <a:t>través</a:t>
            </a:r>
            <a:r>
              <a:rPr lang="en-US" sz="1400" b="1" dirty="0"/>
              <a:t> de </a:t>
            </a:r>
            <a:r>
              <a:rPr lang="en-US" sz="1400" b="1" dirty="0" err="1"/>
              <a:t>autoevaluaciones</a:t>
            </a:r>
            <a:r>
              <a:rPr lang="en-US" sz="1400" b="1" dirty="0"/>
              <a:t> y </a:t>
            </a:r>
            <a:r>
              <a:rPr lang="en-US" sz="1400" b="1" dirty="0" err="1"/>
              <a:t>coevaluaciones</a:t>
            </a:r>
            <a:r>
              <a:rPr lang="en-US" sz="1400" b="1" dirty="0"/>
              <a:t>. </a:t>
            </a:r>
            <a:br>
              <a:rPr lang="en-US" sz="1400" b="1" dirty="0"/>
            </a:br>
            <a:endParaRPr lang="en-US" sz="14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113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8616" y="1179576"/>
            <a:ext cx="6745641" cy="5208698"/>
          </a:xfrm>
        </p:spPr>
        <p:txBody>
          <a:bodyPr/>
          <a:lstStyle/>
          <a:p>
            <a:pPr fontAlgn="base"/>
            <a:r>
              <a:rPr lang="es-CL" b="1" dirty="0" smtClean="0">
                <a:hlinkClick r:id="rId2" tooltip="Licenciatura en musica (Providencia, RM Santiago de Chile)"/>
              </a:rPr>
              <a:t>Licenciatura </a:t>
            </a:r>
            <a:r>
              <a:rPr lang="es-CL" b="1" dirty="0">
                <a:hlinkClick r:id="rId2" tooltip="Licenciatura en musica (Providencia, RM Santiago de Chile)"/>
              </a:rPr>
              <a:t>en musica (Providencia, RM Santiago de Chile)</a:t>
            </a:r>
            <a:r>
              <a:rPr lang="es-CL" b="1" dirty="0"/>
              <a:t> Pontificia Universidad Católica de Chile</a:t>
            </a:r>
          </a:p>
          <a:p>
            <a:pPr fontAlgn="base"/>
            <a:r>
              <a:rPr lang="es-CL" b="1" dirty="0">
                <a:hlinkClick r:id="rId3" tooltip="Interpretación Musica lmención en Canto (Santiago, RM Santiago de Chile)"/>
              </a:rPr>
              <a:t>Interpretación </a:t>
            </a:r>
            <a:r>
              <a:rPr lang="es-CL" b="1" dirty="0" err="1">
                <a:hlinkClick r:id="rId3" tooltip="Interpretación Musica lmención en Canto (Santiago, RM Santiago de Chile)"/>
              </a:rPr>
              <a:t>Musica</a:t>
            </a:r>
            <a:r>
              <a:rPr lang="es-CL" b="1" dirty="0">
                <a:hlinkClick r:id="rId3" tooltip="Interpretación Musica lmención en Canto (Santiago, RM Santiago de Chile)"/>
              </a:rPr>
              <a:t> </a:t>
            </a:r>
            <a:r>
              <a:rPr lang="es-CL" b="1" dirty="0" err="1">
                <a:hlinkClick r:id="rId3" tooltip="Interpretación Musica lmención en Canto (Santiago, RM Santiago de Chile)"/>
              </a:rPr>
              <a:t>lmención</a:t>
            </a:r>
            <a:r>
              <a:rPr lang="es-CL" b="1" dirty="0">
                <a:hlinkClick r:id="rId3" tooltip="Interpretación Musica lmención en Canto (Santiago, RM Santiago de Chile)"/>
              </a:rPr>
              <a:t> en Canto (Santiago, RM Santiago de Chile)</a:t>
            </a:r>
            <a:r>
              <a:rPr lang="es-CL" b="1" dirty="0"/>
              <a:t> Universidad de Chile</a:t>
            </a:r>
          </a:p>
          <a:p>
            <a:pPr fontAlgn="base"/>
            <a:r>
              <a:rPr lang="es-CL" b="1" dirty="0">
                <a:hlinkClick r:id="rId4" tooltip="Licenciatura en musica mencion en Canto (Providencia, RM Santiago de Chile)"/>
              </a:rPr>
              <a:t>Licenciatura en </a:t>
            </a:r>
            <a:r>
              <a:rPr lang="es-CL" b="1" dirty="0" err="1">
                <a:hlinkClick r:id="rId4" tooltip="Licenciatura en musica mencion en Canto (Providencia, RM Santiago de Chile)"/>
              </a:rPr>
              <a:t>musica</a:t>
            </a:r>
            <a:r>
              <a:rPr lang="es-CL" b="1" dirty="0">
                <a:hlinkClick r:id="rId4" tooltip="Licenciatura en musica mencion en Canto (Providencia, RM Santiago de Chile)"/>
              </a:rPr>
              <a:t> </a:t>
            </a:r>
            <a:r>
              <a:rPr lang="es-CL" b="1" dirty="0" err="1">
                <a:hlinkClick r:id="rId4" tooltip="Licenciatura en musica mencion en Canto (Providencia, RM Santiago de Chile)"/>
              </a:rPr>
              <a:t>mencion</a:t>
            </a:r>
            <a:r>
              <a:rPr lang="es-CL" b="1" dirty="0">
                <a:hlinkClick r:id="rId4" tooltip="Licenciatura en musica mencion en Canto (Providencia, RM Santiago de Chile)"/>
              </a:rPr>
              <a:t> en Canto (Providencia, RM Santiago de Chile)</a:t>
            </a:r>
            <a:r>
              <a:rPr lang="es-CL" b="1" dirty="0"/>
              <a:t> Pontificia Universidad Católica de Chile</a:t>
            </a:r>
          </a:p>
          <a:p>
            <a:pPr fontAlgn="base"/>
            <a:r>
              <a:rPr lang="es-CL" b="1" dirty="0">
                <a:hlinkClick r:id="rId5" tooltip="Licenciatura en musica mencion en Interpretación Musical: Canto (Providencia, RM Santiago de Chile)"/>
              </a:rPr>
              <a:t>Licenciatura en </a:t>
            </a:r>
            <a:r>
              <a:rPr lang="es-CL" b="1" dirty="0" err="1">
                <a:hlinkClick r:id="rId5" tooltip="Licenciatura en musica mencion en Interpretación Musical: Canto (Providencia, RM Santiago de Chile)"/>
              </a:rPr>
              <a:t>musica</a:t>
            </a:r>
            <a:r>
              <a:rPr lang="es-CL" b="1" dirty="0">
                <a:hlinkClick r:id="rId5" tooltip="Licenciatura en musica mencion en Interpretación Musical: Canto (Providencia, RM Santiago de Chile)"/>
              </a:rPr>
              <a:t> </a:t>
            </a:r>
            <a:r>
              <a:rPr lang="es-CL" b="1" dirty="0" err="1">
                <a:hlinkClick r:id="rId5" tooltip="Licenciatura en musica mencion en Interpretación Musical: Canto (Providencia, RM Santiago de Chile)"/>
              </a:rPr>
              <a:t>mencion</a:t>
            </a:r>
            <a:r>
              <a:rPr lang="es-CL" b="1" dirty="0">
                <a:hlinkClick r:id="rId5" tooltip="Licenciatura en musica mencion en Interpretación Musical: Canto (Providencia, RM Santiago de Chile)"/>
              </a:rPr>
              <a:t> en Interpretación Musical: Canto (Providencia, RM Santiago de Chile)</a:t>
            </a:r>
            <a:r>
              <a:rPr lang="es-CL" b="1" dirty="0"/>
              <a:t> Pontificia Universidad Católica de Chile</a:t>
            </a:r>
          </a:p>
          <a:p>
            <a:pPr fontAlgn="base"/>
            <a:r>
              <a:rPr lang="es-CL" b="1" dirty="0">
                <a:hlinkClick r:id="rId6" tooltip="Educación Musical (Santiago, RM Santiago de Chile)"/>
              </a:rPr>
              <a:t>Educación Musical (Santiago, RM Santiago de Chile)</a:t>
            </a:r>
            <a:r>
              <a:rPr lang="es-CL" b="1" dirty="0"/>
              <a:t> Universidad Andrés Bello</a:t>
            </a:r>
          </a:p>
          <a:p>
            <a:pPr fontAlgn="base"/>
            <a:r>
              <a:rPr lang="es-CL" b="1" dirty="0" smtClean="0">
                <a:hlinkClick r:id="rId7" tooltip="Música e Interpretación - Diurno (Providencia, RM Santiago de Chile)"/>
              </a:rPr>
              <a:t>Música </a:t>
            </a:r>
            <a:r>
              <a:rPr lang="es-CL" b="1" dirty="0">
                <a:hlinkClick r:id="rId7" tooltip="Música e Interpretación - Diurno (Providencia, RM Santiago de Chile)"/>
              </a:rPr>
              <a:t>e Interpretación - Diurno (Providencia, RM Santiago de Chile)</a:t>
            </a:r>
            <a:r>
              <a:rPr lang="es-CL" b="1" dirty="0"/>
              <a:t> Universidad UNIACC</a:t>
            </a:r>
          </a:p>
          <a:p>
            <a:pPr fontAlgn="base"/>
            <a:r>
              <a:rPr lang="es-CL" b="1" dirty="0"/>
              <a:t>(</a:t>
            </a:r>
            <a:r>
              <a:rPr lang="es-CL" b="1" dirty="0" err="1"/>
              <a:t>Sigiente</a:t>
            </a:r>
            <a:r>
              <a:rPr lang="es-CL" b="1" dirty="0"/>
              <a:t> Diapositiva…)</a:t>
            </a:r>
          </a:p>
          <a:p>
            <a:pPr fontAlgn="base"/>
            <a:endParaRPr lang="es-CL" b="1" dirty="0"/>
          </a:p>
          <a:p>
            <a:pPr fontAlgn="base"/>
            <a:endParaRPr lang="es-CL" b="1" dirty="0"/>
          </a:p>
          <a:p>
            <a:pPr fontAlgn="base"/>
            <a:endParaRPr lang="es-CL" b="1" dirty="0"/>
          </a:p>
          <a:p>
            <a:pPr fontAlgn="base"/>
            <a:endParaRPr lang="es-CL" b="1" dirty="0"/>
          </a:p>
          <a:p>
            <a:pPr marL="0" indent="0" fontAlgn="base">
              <a:buNone/>
            </a:pPr>
            <a:endParaRPr lang="es-CL" b="1" dirty="0"/>
          </a:p>
          <a:p>
            <a:pPr fontAlgn="base"/>
            <a:endParaRPr lang="es-CL" b="1" dirty="0"/>
          </a:p>
          <a:p>
            <a:endParaRPr lang="es-CL" dirty="0"/>
          </a:p>
        </p:txBody>
      </p:sp>
      <p:pic>
        <p:nvPicPr>
          <p:cNvPr id="2050" name="Picture 2" descr="C:\Users\Lenovo\Desktop\IMG_757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" y="1179576"/>
            <a:ext cx="4175755" cy="3327554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84705" y="343006"/>
            <a:ext cx="108270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3600" b="1" u="sng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PROYECCIONES UNIVERSITARIAS</a:t>
            </a:r>
            <a:endParaRPr lang="es-ES_tradnl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04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9EA7EA7-74F5-4EE2-8E3D-1A1030825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5CE79B5-7EE4-424D-AD14-5DEFB61B8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96C926F-F999-44BA-8D86-9EAB51D650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248745E7-0AF0-48F9-8E58-2673FC5F4F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9715E81A-D2E0-4431-9370-4E4A9ECA7F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CEDB37A9-282D-4DDB-85AD-B2090A825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533D5933-7F91-4F5E-BC31-42FD0E2D8D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37ADDF68-C9BE-46EA-83DE-2C07DD8396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10D67396-BABD-48A8-A892-CCB5095FA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626DA82A-72C2-4DF6-9CF0-0D1F6B96B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8EE6DC63-4380-4BE0-A68A-8F01162BD1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2597" y="414338"/>
            <a:ext cx="10773141" cy="6109065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en-US" sz="2400" b="1" dirty="0">
                <a:solidFill>
                  <a:srgbClr val="7030A0"/>
                </a:solidFill>
                <a:hlinkClick r:id="rId2" tooltip="Interpretación Superior, mención Canto (Santiago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Interpretación</a:t>
            </a:r>
            <a:r>
              <a:rPr lang="en-US" sz="2400" b="1" dirty="0">
                <a:solidFill>
                  <a:srgbClr val="7030A0"/>
                </a:solidFill>
                <a:hlinkClick r:id="rId2" tooltip="Interpretación Superior, mención Canto (Santiago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Superior, </a:t>
            </a:r>
            <a:r>
              <a:rPr lang="en-US" sz="2400" b="1" dirty="0">
                <a:solidFill>
                  <a:srgbClr val="7030A0"/>
                </a:solidFill>
                <a:hlinkClick r:id="rId2" tooltip="Interpretación Superior, mención Canto (Santiago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mención</a:t>
            </a:r>
            <a:r>
              <a:rPr lang="en-US" sz="2400" b="1" dirty="0">
                <a:solidFill>
                  <a:srgbClr val="7030A0"/>
                </a:solidFill>
                <a:hlinkClick r:id="rId2" tooltip="Interpretación Superior, mención Canto (Santiago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Canto (Santiago, RM Santiago de Chile</a:t>
            </a:r>
            <a:r>
              <a:rPr lang="en-US" sz="2400" b="1" dirty="0" smtClean="0">
                <a:solidFill>
                  <a:srgbClr val="7030A0"/>
                </a:solidFill>
                <a:hlinkClick r:id="rId2" tooltip="Interpretación Superior, mención Canto (Santiago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Universidad Alberto Hurtado</a:t>
            </a:r>
          </a:p>
          <a:p>
            <a:pPr fontAlgn="base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hlinkClick r:id="rId3" tooltip="Licenciatura en Música (Providencia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Licenciatura</a:t>
            </a:r>
            <a:r>
              <a:rPr lang="en-US" sz="2400" b="1" dirty="0" smtClean="0">
                <a:solidFill>
                  <a:srgbClr val="7030A0"/>
                </a:solidFill>
                <a:hlinkClick r:id="rId3" tooltip="Licenciatura en Música (Providencia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b="1" dirty="0">
                <a:solidFill>
                  <a:srgbClr val="7030A0"/>
                </a:solidFill>
                <a:hlinkClick r:id="rId3" tooltip="Licenciatura en Música (Providencia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</a:t>
            </a:r>
            <a:r>
              <a:rPr lang="en-US" sz="2400" b="1" dirty="0">
                <a:solidFill>
                  <a:srgbClr val="7030A0"/>
                </a:solidFill>
                <a:hlinkClick r:id="rId3" tooltip="Licenciatura en Música (Providencia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Música (Providencia, RM Santiago de </a:t>
            </a:r>
            <a:r>
              <a:rPr lang="en-US" sz="2400" b="1" dirty="0" smtClean="0">
                <a:solidFill>
                  <a:srgbClr val="7030A0"/>
                </a:solidFill>
                <a:hlinkClick r:id="rId3" tooltip="Licenciatura en Música (Providencia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Chile)</a:t>
            </a:r>
            <a:r>
              <a:rPr lang="en-US" sz="2400" b="1" dirty="0" err="1" smtClean="0">
                <a:solidFill>
                  <a:schemeClr val="tx1"/>
                </a:solidFill>
              </a:rPr>
              <a:t>Pontificia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Universidad </a:t>
            </a:r>
            <a:r>
              <a:rPr lang="en-US" sz="2400" b="1" dirty="0" err="1">
                <a:solidFill>
                  <a:schemeClr val="tx1"/>
                </a:solidFill>
              </a:rPr>
              <a:t>Católica</a:t>
            </a:r>
            <a:r>
              <a:rPr lang="en-US" sz="2400" b="1" dirty="0">
                <a:solidFill>
                  <a:schemeClr val="tx1"/>
                </a:solidFill>
              </a:rPr>
              <a:t> de Chile</a:t>
            </a:r>
          </a:p>
          <a:p>
            <a:pPr fontAlgn="base">
              <a:lnSpc>
                <a:spcPct val="90000"/>
              </a:lnSpc>
            </a:pPr>
            <a:r>
              <a:rPr lang="en-US" sz="2400" b="1" dirty="0" err="1">
                <a:solidFill>
                  <a:srgbClr val="7030A0"/>
                </a:solidFill>
                <a:hlinkClick r:id="rId4" tooltip="Licenciatura en musica mencion en Musicología (Providencia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Pedagogía</a:t>
            </a:r>
            <a:r>
              <a:rPr lang="en-US" sz="2400" b="1" dirty="0">
                <a:solidFill>
                  <a:srgbClr val="7030A0"/>
                </a:solidFill>
                <a:hlinkClick r:id="rId4" tooltip="Licenciatura en musica mencion en Musicología (Providencia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hlinkClick r:id="rId4" tooltip="Licenciatura en musica mencion en Musicología (Providencia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</a:t>
            </a:r>
            <a:r>
              <a:rPr lang="en-US" sz="2400" b="1" dirty="0">
                <a:solidFill>
                  <a:srgbClr val="7030A0"/>
                </a:solidFill>
                <a:hlinkClick r:id="rId4" tooltip="Licenciatura en musica mencion en Musicología (Providencia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Música (Puerto Montt)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Universidad de Los Lagos</a:t>
            </a:r>
          </a:p>
          <a:p>
            <a:pPr fontAlgn="base">
              <a:lnSpc>
                <a:spcPct val="90000"/>
              </a:lnSpc>
            </a:pPr>
            <a:r>
              <a:rPr lang="en-US" sz="2400" b="1" dirty="0" err="1">
                <a:solidFill>
                  <a:srgbClr val="7030A0"/>
                </a:solidFill>
                <a:hlinkClick r:id="rId5" tooltip="Teoría de la Música (Santiago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Teoría</a:t>
            </a:r>
            <a:r>
              <a:rPr lang="en-US" sz="2400" b="1" dirty="0">
                <a:solidFill>
                  <a:srgbClr val="7030A0"/>
                </a:solidFill>
                <a:hlinkClick r:id="rId5" tooltip="Teoría de la Música (Santiago, RM Santiago de Chil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la Música (Santiago, RM Santiago de Chile)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Universidad de Chile</a:t>
            </a:r>
          </a:p>
          <a:p>
            <a:pPr fontAlgn="base">
              <a:lnSpc>
                <a:spcPct val="90000"/>
              </a:lnSpc>
            </a:pPr>
            <a:r>
              <a:rPr lang="en-US" sz="2400" b="1" dirty="0" err="1">
                <a:solidFill>
                  <a:srgbClr val="7030A0"/>
                </a:solidFill>
                <a:hlinkClick r:id="rId6" tooltip="Licenciatura en Ciencias y Artes Musicales (Valparaíso, V Valparaíso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Licenciatura</a:t>
            </a:r>
            <a:r>
              <a:rPr lang="en-US" sz="2400" b="1" dirty="0">
                <a:solidFill>
                  <a:srgbClr val="7030A0"/>
                </a:solidFill>
                <a:hlinkClick r:id="rId6" tooltip="Licenciatura en Ciencias y Artes Musicales (Valparaíso, V Valparaíso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hlinkClick r:id="rId6" tooltip="Licenciatura en Ciencias y Artes Musicales (Valparaíso, V Valparaíso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</a:t>
            </a:r>
            <a:r>
              <a:rPr lang="en-US" sz="2400" b="1" dirty="0">
                <a:solidFill>
                  <a:srgbClr val="7030A0"/>
                </a:solidFill>
                <a:hlinkClick r:id="rId6" tooltip="Licenciatura en Ciencias y Artes Musicales (Valparaíso, V Valparaíso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hlinkClick r:id="rId6" tooltip="Licenciatura en Ciencias y Artes Musicales (Valparaíso, V Valparaíso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Ciencias</a:t>
            </a:r>
            <a:r>
              <a:rPr lang="en-US" sz="2400" b="1" dirty="0">
                <a:solidFill>
                  <a:srgbClr val="7030A0"/>
                </a:solidFill>
                <a:hlinkClick r:id="rId6" tooltip="Licenciatura en Ciencias y Artes Musicales (Valparaíso, V Valparaíso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y Artes Musicales (Valparaíso, V Valparaíso)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Pontificia Universidad </a:t>
            </a:r>
            <a:r>
              <a:rPr lang="en-US" sz="2400" b="1" dirty="0" err="1">
                <a:solidFill>
                  <a:schemeClr val="tx1"/>
                </a:solidFill>
              </a:rPr>
              <a:t>Católica</a:t>
            </a:r>
            <a:r>
              <a:rPr lang="en-US" sz="2400" b="1" dirty="0">
                <a:solidFill>
                  <a:schemeClr val="tx1"/>
                </a:solidFill>
              </a:rPr>
              <a:t> de Valparaíso</a:t>
            </a:r>
          </a:p>
          <a:p>
            <a:pPr fontAlgn="base">
              <a:lnSpc>
                <a:spcPct val="90000"/>
              </a:lnSpc>
            </a:pPr>
            <a:r>
              <a:rPr lang="en-US" sz="2400" b="1" dirty="0" err="1">
                <a:solidFill>
                  <a:srgbClr val="7030A0"/>
                </a:solidFill>
                <a:hlinkClick r:id="rId7" tooltip="Licenciatura en Música (La Serena, IV Coquimbo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Licenciatura</a:t>
            </a:r>
            <a:r>
              <a:rPr lang="en-US" sz="2400" b="1" dirty="0">
                <a:solidFill>
                  <a:srgbClr val="7030A0"/>
                </a:solidFill>
                <a:hlinkClick r:id="rId7" tooltip="Licenciatura en Música (La Serena, IV Coquimbo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hlinkClick r:id="rId7" tooltip="Licenciatura en Música (La Serena, IV Coquimbo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</a:t>
            </a:r>
            <a:r>
              <a:rPr lang="en-US" sz="2400" b="1" dirty="0">
                <a:solidFill>
                  <a:srgbClr val="7030A0"/>
                </a:solidFill>
                <a:hlinkClick r:id="rId7" tooltip="Licenciatura en Música (La Serena, IV Coquimbo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Música (La Serena, IV Coquimbo)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Universidad de La Serena</a:t>
            </a:r>
          </a:p>
          <a:p>
            <a:pPr fontAlgn="base">
              <a:lnSpc>
                <a:spcPct val="90000"/>
              </a:lnSpc>
            </a:pPr>
            <a:r>
              <a:rPr lang="en-US" sz="2400" b="1" dirty="0" err="1">
                <a:solidFill>
                  <a:srgbClr val="7030A0"/>
                </a:solidFill>
                <a:hlinkClick r:id="rId8" tooltip="Interpretación Musical (Valdivia, XIV Los Ríos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Interpretación</a:t>
            </a:r>
            <a:r>
              <a:rPr lang="en-US" sz="2400" b="1" dirty="0">
                <a:solidFill>
                  <a:srgbClr val="7030A0"/>
                </a:solidFill>
                <a:hlinkClick r:id="rId8" tooltip="Interpretación Musical (Valdivia, XIV Los Ríos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Musical (Valdivia, XIV Los Ríos)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Universidad Austral de Chile</a:t>
            </a:r>
          </a:p>
          <a:p>
            <a:pPr fontAlgn="base">
              <a:lnSpc>
                <a:spcPct val="90000"/>
              </a:lnSpc>
            </a:pPr>
            <a:r>
              <a:rPr lang="en-US" sz="2400" b="1" dirty="0" err="1">
                <a:solidFill>
                  <a:srgbClr val="7030A0"/>
                </a:solidFill>
                <a:hlinkClick r:id="rId8" tooltip="Interpretación Musical (Valdivia, XIV Los Ríos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Pedagogía</a:t>
            </a:r>
            <a:r>
              <a:rPr lang="en-US" sz="2400" b="1" dirty="0">
                <a:solidFill>
                  <a:srgbClr val="7030A0"/>
                </a:solidFill>
                <a:hlinkClick r:id="rId8" tooltip="Interpretación Musical (Valdivia, XIV Los Ríos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hlinkClick r:id="rId8" tooltip="Interpretación Musical (Valdivia, XIV Los Ríos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</a:t>
            </a:r>
            <a:r>
              <a:rPr lang="en-US" sz="2400" b="1" dirty="0">
                <a:solidFill>
                  <a:srgbClr val="7030A0"/>
                </a:solidFill>
                <a:hlinkClick r:id="rId8" tooltip="Interpretación Musical (Valdivia, XIV Los Ríos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Música (Valparaiso V </a:t>
            </a:r>
            <a:r>
              <a:rPr lang="en-US" sz="2400" b="1" dirty="0" err="1">
                <a:solidFill>
                  <a:srgbClr val="7030A0"/>
                </a:solidFill>
                <a:hlinkClick r:id="rId8" tooltip="Interpretación Musical (Valdivia, XIV Los Ríos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Región</a:t>
            </a:r>
            <a:r>
              <a:rPr lang="en-US" sz="2400" b="1" dirty="0">
                <a:solidFill>
                  <a:srgbClr val="7030A0"/>
                </a:solidFill>
                <a:hlinkClick r:id="rId8" tooltip="Interpretación Musical (Valdivia, XIV Los Ríos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Pontificia Universidad </a:t>
            </a:r>
            <a:r>
              <a:rPr lang="en-US" sz="2400" b="1" dirty="0" err="1">
                <a:solidFill>
                  <a:schemeClr val="tx1"/>
                </a:solidFill>
              </a:rPr>
              <a:t>Católica</a:t>
            </a:r>
            <a:r>
              <a:rPr lang="en-US" sz="2400" b="1" dirty="0">
                <a:solidFill>
                  <a:schemeClr val="tx1"/>
                </a:solidFill>
              </a:rPr>
              <a:t> de Valparaiso</a:t>
            </a:r>
          </a:p>
          <a:p>
            <a:pPr fontAlgn="base">
              <a:lnSpc>
                <a:spcPct val="90000"/>
              </a:lnSpc>
            </a:pPr>
            <a:endParaRPr lang="en-US" sz="24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 marL="0" indent="0" fontAlgn="base">
              <a:lnSpc>
                <a:spcPct val="90000"/>
              </a:lnSpc>
            </a:pPr>
            <a:endParaRPr lang="en-US" sz="13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 fontAlgn="base">
              <a:lnSpc>
                <a:spcPct val="90000"/>
              </a:lnSpc>
            </a:pPr>
            <a:endParaRPr lang="en-US" sz="1300" b="1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912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xmlns="" id="{1F2B4773-3207-44CC-B7AC-892B70498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2B8267CA-A7A5-4E11-9D92-4EAC3DD3E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E83D61B5-C6B4-4A4B-85AD-FEE7A54912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23">
              <a:extLst>
                <a:ext uri="{FF2B5EF4-FFF2-40B4-BE49-F238E27FC236}">
                  <a16:creationId xmlns:a16="http://schemas.microsoft.com/office/drawing/2014/main" xmlns="" id="{A0B67FE4-688F-4497-8BFD-157613A697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25">
              <a:extLst>
                <a:ext uri="{FF2B5EF4-FFF2-40B4-BE49-F238E27FC236}">
                  <a16:creationId xmlns:a16="http://schemas.microsoft.com/office/drawing/2014/main" xmlns="" id="{3BF5BE1A-9BAC-4581-A82B-FD8FE31595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xmlns="" id="{971E5644-6772-414A-8199-E30BFB02A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Rectangle 27">
              <a:extLst>
                <a:ext uri="{FF2B5EF4-FFF2-40B4-BE49-F238E27FC236}">
                  <a16:creationId xmlns:a16="http://schemas.microsoft.com/office/drawing/2014/main" xmlns="" id="{E8246D50-BB0C-408E-93FD-7B8D63A7F7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9" name="Rectangle 28">
              <a:extLst>
                <a:ext uri="{FF2B5EF4-FFF2-40B4-BE49-F238E27FC236}">
                  <a16:creationId xmlns:a16="http://schemas.microsoft.com/office/drawing/2014/main" xmlns="" id="{AFBC5D22-68C1-44FB-8181-CB84ECAA83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0" name="Rectangle 29">
              <a:extLst>
                <a:ext uri="{FF2B5EF4-FFF2-40B4-BE49-F238E27FC236}">
                  <a16:creationId xmlns:a16="http://schemas.microsoft.com/office/drawing/2014/main" xmlns="" id="{FB6D0FCE-FBDB-4655-A1A7-640B1E86B5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xmlns="" id="{BC8157DF-FD90-4AD6-B803-3AC0ACD8E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2" name="Isosceles Triangle 201">
              <a:extLst>
                <a:ext uri="{FF2B5EF4-FFF2-40B4-BE49-F238E27FC236}">
                  <a16:creationId xmlns:a16="http://schemas.microsoft.com/office/drawing/2014/main" xmlns="" id="{3548B067-9D63-4D21-92EF-CBC9E6338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" name="Isosceles Triangle 204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0105" y="627324"/>
            <a:ext cx="4203045" cy="8581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300" u="sng" dirty="0" err="1">
                <a:solidFill>
                  <a:schemeClr val="bg1"/>
                </a:solidFill>
              </a:rPr>
              <a:t>Composición</a:t>
            </a:r>
            <a:r>
              <a:rPr lang="en-US" sz="3300" u="sng" dirty="0">
                <a:solidFill>
                  <a:schemeClr val="bg1"/>
                </a:solidFill>
              </a:rPr>
              <a:t> Musical</a:t>
            </a:r>
            <a:br>
              <a:rPr lang="en-US" sz="3300" u="sng" dirty="0">
                <a:solidFill>
                  <a:schemeClr val="bg1"/>
                </a:solidFill>
              </a:rPr>
            </a:br>
            <a:endParaRPr lang="en-US" sz="3300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8226" y="1489753"/>
            <a:ext cx="4660126" cy="5065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asignatura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artística</a:t>
            </a:r>
            <a:r>
              <a:rPr lang="en-US" sz="2400" dirty="0">
                <a:solidFill>
                  <a:schemeClr val="bg1"/>
                </a:solidFill>
              </a:rPr>
              <a:t> los </a:t>
            </a:r>
            <a:r>
              <a:rPr lang="en-US" sz="2400" dirty="0" err="1">
                <a:solidFill>
                  <a:schemeClr val="bg1"/>
                </a:solidFill>
              </a:rPr>
              <a:t>alumnos</a:t>
            </a:r>
            <a:r>
              <a:rPr lang="en-US" sz="2400" dirty="0">
                <a:solidFill>
                  <a:schemeClr val="bg1"/>
                </a:solidFill>
              </a:rPr>
              <a:t> y las </a:t>
            </a:r>
            <a:r>
              <a:rPr lang="en-US" sz="2400" dirty="0" err="1">
                <a:solidFill>
                  <a:schemeClr val="bg1"/>
                </a:solidFill>
              </a:rPr>
              <a:t>alumnas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desarrollarán</a:t>
            </a:r>
            <a:r>
              <a:rPr lang="en-US" sz="2400" dirty="0">
                <a:solidFill>
                  <a:schemeClr val="bg1"/>
                </a:solidFill>
              </a:rPr>
              <a:t> la </a:t>
            </a:r>
            <a:r>
              <a:rPr lang="en-US" sz="2400" dirty="0" err="1">
                <a:solidFill>
                  <a:schemeClr val="bg1"/>
                </a:solidFill>
              </a:rPr>
              <a:t>capacidad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Componer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ejecutar</a:t>
            </a:r>
            <a:r>
              <a:rPr lang="en-US" sz="2400" dirty="0">
                <a:solidFill>
                  <a:schemeClr val="bg1"/>
                </a:solidFill>
              </a:rPr>
              <a:t> con </a:t>
            </a:r>
            <a:r>
              <a:rPr lang="en-US" sz="2400" dirty="0" err="1">
                <a:solidFill>
                  <a:schemeClr val="bg1"/>
                </a:solidFill>
              </a:rPr>
              <a:t>instrumentos</a:t>
            </a:r>
            <a:r>
              <a:rPr lang="en-US" sz="2400" dirty="0">
                <a:solidFill>
                  <a:schemeClr val="bg1"/>
                </a:solidFill>
              </a:rPr>
              <a:t> y con voces </a:t>
            </a:r>
            <a:r>
              <a:rPr lang="en-US" sz="2400" dirty="0" err="1">
                <a:solidFill>
                  <a:schemeClr val="bg1"/>
                </a:solidFill>
              </a:rPr>
              <a:t>obras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creadas</a:t>
            </a:r>
            <a:r>
              <a:rPr lang="en-US" sz="2400" dirty="0">
                <a:solidFill>
                  <a:schemeClr val="bg1"/>
                </a:solidFill>
              </a:rPr>
              <a:t> y </a:t>
            </a:r>
            <a:r>
              <a:rPr lang="en-US" sz="2400" dirty="0" err="1">
                <a:solidFill>
                  <a:schemeClr val="bg1"/>
                </a:solidFill>
              </a:rPr>
              <a:t>escritas</a:t>
            </a:r>
            <a:r>
              <a:rPr lang="en-US" sz="2400" dirty="0">
                <a:solidFill>
                  <a:schemeClr val="bg1"/>
                </a:solidFill>
              </a:rPr>
              <a:t> por </a:t>
            </a:r>
            <a:r>
              <a:rPr lang="en-US" sz="2400" dirty="0" err="1">
                <a:solidFill>
                  <a:schemeClr val="bg1"/>
                </a:solidFill>
              </a:rPr>
              <a:t>ellos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mismos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utilizando</a:t>
            </a:r>
            <a:r>
              <a:rPr lang="en-US" sz="2400" dirty="0">
                <a:solidFill>
                  <a:schemeClr val="bg1"/>
                </a:solidFill>
              </a:rPr>
              <a:t> para </a:t>
            </a:r>
            <a:r>
              <a:rPr lang="en-US" sz="2400" dirty="0" err="1">
                <a:solidFill>
                  <a:schemeClr val="bg1"/>
                </a:solidFill>
              </a:rPr>
              <a:t>ello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técnicas</a:t>
            </a:r>
            <a:r>
              <a:rPr lang="en-US" sz="2400" dirty="0" smtClean="0">
                <a:solidFill>
                  <a:schemeClr val="bg1"/>
                </a:solidFill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</a:rPr>
              <a:t>manejo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de </a:t>
            </a:r>
            <a:r>
              <a:rPr lang="en-US" sz="2400" dirty="0" err="1" smtClean="0">
                <a:solidFill>
                  <a:schemeClr val="bg1"/>
                </a:solidFill>
              </a:rPr>
              <a:t>armonía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funcional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instrumentación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y </a:t>
            </a:r>
            <a:r>
              <a:rPr lang="en-US" sz="2400" dirty="0" err="1">
                <a:solidFill>
                  <a:schemeClr val="bg1"/>
                </a:solidFill>
              </a:rPr>
              <a:t>uso</a:t>
            </a:r>
            <a:r>
              <a:rPr lang="en-US" sz="2400" dirty="0">
                <a:solidFill>
                  <a:schemeClr val="bg1"/>
                </a:solidFill>
              </a:rPr>
              <a:t> de software para la </a:t>
            </a:r>
            <a:r>
              <a:rPr lang="en-US" sz="2400" dirty="0" err="1">
                <a:solidFill>
                  <a:schemeClr val="bg1"/>
                </a:solidFill>
              </a:rPr>
              <a:t>edición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partituras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digitales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enovo\Desktop\composicion musical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r="12026" b="2"/>
          <a:stretch/>
        </p:blipFill>
        <p:spPr bwMode="auto">
          <a:xfrm>
            <a:off x="6096001" y="1161283"/>
            <a:ext cx="5143500" cy="45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C:\Users\Lenovo\Desktop\4aspectosdecomposic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23650" b="-1"/>
          <a:stretch/>
        </p:blipFill>
        <p:spPr bwMode="auto">
          <a:xfrm>
            <a:off x="4921321" y="-8467"/>
            <a:ext cx="7270679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9489" y="869068"/>
            <a:ext cx="3851123" cy="600135"/>
          </a:xfrm>
          <a:solidFill>
            <a:srgbClr val="FFFFCC"/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u="sng" dirty="0" err="1">
                <a:solidFill>
                  <a:schemeClr val="tx1"/>
                </a:solidFill>
              </a:rPr>
              <a:t>Objetivos</a:t>
            </a:r>
            <a:endParaRPr lang="en-US" sz="3600" u="sng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4366" y="579539"/>
            <a:ext cx="5414481" cy="602065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1. </a:t>
            </a:r>
            <a:r>
              <a:rPr lang="en-US" sz="1400" b="1" dirty="0" err="1"/>
              <a:t>Innovar</a:t>
            </a:r>
            <a:r>
              <a:rPr lang="en-US" sz="1400" b="1" dirty="0"/>
              <a:t> </a:t>
            </a:r>
            <a:r>
              <a:rPr lang="en-US" sz="1400" dirty="0"/>
              <a:t>al resolver </a:t>
            </a:r>
            <a:r>
              <a:rPr lang="en-US" sz="1400" dirty="0" err="1"/>
              <a:t>desafíos</a:t>
            </a:r>
            <a:r>
              <a:rPr lang="en-US" sz="1400" dirty="0"/>
              <a:t> de </a:t>
            </a:r>
            <a:r>
              <a:rPr lang="en-US" sz="1400" dirty="0" err="1"/>
              <a:t>técnica</a:t>
            </a:r>
            <a:r>
              <a:rPr lang="en-US" sz="1400" dirty="0"/>
              <a:t> instrumental e </a:t>
            </a:r>
            <a:r>
              <a:rPr lang="en-US" sz="1400" dirty="0" err="1"/>
              <a:t>interpretativa</a:t>
            </a:r>
            <a:r>
              <a:rPr lang="en-US" sz="1400" dirty="0"/>
              <a:t>, </a:t>
            </a:r>
            <a:r>
              <a:rPr lang="en-US" sz="1400" dirty="0" err="1"/>
              <a:t>aplicadas</a:t>
            </a:r>
            <a:r>
              <a:rPr lang="en-US" sz="1400" dirty="0"/>
              <a:t> al </a:t>
            </a:r>
            <a:r>
              <a:rPr lang="en-US" sz="1400" dirty="0" err="1"/>
              <a:t>uso</a:t>
            </a:r>
            <a:r>
              <a:rPr lang="en-US" sz="1400" dirty="0"/>
              <a:t> de </a:t>
            </a:r>
            <a:r>
              <a:rPr lang="en-US" sz="1400" dirty="0" err="1"/>
              <a:t>estos</a:t>
            </a:r>
            <a:r>
              <a:rPr lang="en-US" sz="1400" dirty="0"/>
              <a:t> </a:t>
            </a:r>
            <a:r>
              <a:rPr lang="en-US" sz="1400" dirty="0" err="1"/>
              <a:t>conocimientos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arreglos</a:t>
            </a:r>
            <a:r>
              <a:rPr lang="en-US" sz="1400" dirty="0"/>
              <a:t>, </a:t>
            </a:r>
            <a:r>
              <a:rPr lang="en-US" sz="1400" dirty="0" err="1"/>
              <a:t>instrumentación</a:t>
            </a:r>
            <a:r>
              <a:rPr lang="en-US" sz="1400" dirty="0"/>
              <a:t> y </a:t>
            </a:r>
            <a:r>
              <a:rPr lang="en-US" sz="1400" dirty="0" err="1"/>
              <a:t>composición</a:t>
            </a:r>
            <a:r>
              <a:rPr lang="en-US" sz="1400" dirty="0"/>
              <a:t> musical.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2. </a:t>
            </a:r>
            <a:r>
              <a:rPr lang="en-US" sz="1400" b="1" dirty="0" err="1"/>
              <a:t>Crear</a:t>
            </a:r>
            <a:r>
              <a:rPr lang="en-US" sz="1400" b="1" dirty="0"/>
              <a:t> </a:t>
            </a:r>
            <a:r>
              <a:rPr lang="en-US" sz="1400" dirty="0" err="1"/>
              <a:t>obras</a:t>
            </a:r>
            <a:r>
              <a:rPr lang="en-US" sz="1400" dirty="0"/>
              <a:t> de </a:t>
            </a:r>
            <a:r>
              <a:rPr lang="en-US" sz="1400" dirty="0" err="1"/>
              <a:t>expresiones</a:t>
            </a:r>
            <a:r>
              <a:rPr lang="en-US" sz="1400" dirty="0"/>
              <a:t> </a:t>
            </a:r>
            <a:r>
              <a:rPr lang="en-US" sz="1400" dirty="0" err="1"/>
              <a:t>grupales</a:t>
            </a:r>
            <a:r>
              <a:rPr lang="en-US" sz="1400" dirty="0"/>
              <a:t> </a:t>
            </a:r>
            <a:r>
              <a:rPr lang="en-US" sz="1400" dirty="0" err="1"/>
              <a:t>basadas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 </a:t>
            </a:r>
            <a:r>
              <a:rPr lang="en-US" sz="1400" dirty="0" err="1"/>
              <a:t>interacción</a:t>
            </a:r>
            <a:r>
              <a:rPr lang="en-US" sz="1400" dirty="0"/>
              <a:t> y </a:t>
            </a:r>
            <a:r>
              <a:rPr lang="en-US" sz="1400" dirty="0" err="1"/>
              <a:t>práctica</a:t>
            </a:r>
            <a:r>
              <a:rPr lang="en-US" sz="1400" dirty="0"/>
              <a:t> individual  </a:t>
            </a:r>
            <a:r>
              <a:rPr lang="en-US" sz="1400" dirty="0" err="1"/>
              <a:t>grupal</a:t>
            </a:r>
            <a:r>
              <a:rPr lang="en-US" sz="1400" dirty="0"/>
              <a:t> y </a:t>
            </a:r>
            <a:r>
              <a:rPr lang="en-US" sz="1400" dirty="0" err="1"/>
              <a:t>en</a:t>
            </a:r>
            <a:r>
              <a:rPr lang="en-US" sz="1400" dirty="0"/>
              <a:t> la </a:t>
            </a:r>
            <a:r>
              <a:rPr lang="en-US" sz="1400" dirty="0" err="1"/>
              <a:t>experimentación</a:t>
            </a:r>
            <a:r>
              <a:rPr lang="en-US" sz="1400" dirty="0"/>
              <a:t> </a:t>
            </a:r>
            <a:r>
              <a:rPr lang="en-US" sz="1400" dirty="0" err="1"/>
              <a:t>sonora</a:t>
            </a:r>
            <a:r>
              <a:rPr lang="en-US" sz="1400" dirty="0"/>
              <a:t>, </a:t>
            </a:r>
            <a:r>
              <a:rPr lang="en-US" sz="1400" dirty="0" err="1"/>
              <a:t>uso</a:t>
            </a:r>
            <a:r>
              <a:rPr lang="en-US" sz="1400" dirty="0"/>
              <a:t> de </a:t>
            </a:r>
            <a:r>
              <a:rPr lang="en-US" sz="1400" dirty="0" err="1"/>
              <a:t>técnica</a:t>
            </a:r>
            <a:r>
              <a:rPr lang="en-US" sz="1400" dirty="0"/>
              <a:t> instrumental y </a:t>
            </a:r>
            <a:r>
              <a:rPr lang="en-US" sz="1400" dirty="0" err="1"/>
              <a:t>otros</a:t>
            </a:r>
            <a:r>
              <a:rPr lang="en-US" sz="1400" dirty="0"/>
              <a:t> </a:t>
            </a:r>
            <a:r>
              <a:rPr lang="en-US" sz="1400" dirty="0" err="1"/>
              <a:t>conocimientos</a:t>
            </a:r>
            <a:r>
              <a:rPr lang="en-US" sz="1400" dirty="0"/>
              <a:t> </a:t>
            </a:r>
            <a:r>
              <a:rPr lang="en-US" sz="1400" dirty="0" err="1"/>
              <a:t>teóricos</a:t>
            </a:r>
            <a:r>
              <a:rPr lang="en-US" sz="1400" dirty="0"/>
              <a:t> musicales, </a:t>
            </a:r>
            <a:r>
              <a:rPr lang="en-US" sz="1400" dirty="0" err="1"/>
              <a:t>como</a:t>
            </a:r>
            <a:r>
              <a:rPr lang="en-US" sz="1400" dirty="0"/>
              <a:t> </a:t>
            </a:r>
            <a:r>
              <a:rPr lang="en-US" sz="1400" dirty="0" err="1"/>
              <a:t>armonía</a:t>
            </a:r>
            <a:r>
              <a:rPr lang="en-US" sz="1400" dirty="0"/>
              <a:t> </a:t>
            </a:r>
            <a:r>
              <a:rPr lang="en-US" sz="1400" dirty="0" err="1"/>
              <a:t>clásica</a:t>
            </a:r>
            <a:r>
              <a:rPr lang="en-US" sz="1400" dirty="0"/>
              <a:t>, </a:t>
            </a:r>
            <a:r>
              <a:rPr lang="en-US" sz="1400" dirty="0" err="1"/>
              <a:t>formas</a:t>
            </a:r>
            <a:r>
              <a:rPr lang="en-US" sz="1400" dirty="0"/>
              <a:t> musicales y </a:t>
            </a:r>
            <a:r>
              <a:rPr lang="en-US" sz="1400" dirty="0" err="1"/>
              <a:t>uso</a:t>
            </a:r>
            <a:r>
              <a:rPr lang="en-US" sz="1400" dirty="0"/>
              <a:t> de software de </a:t>
            </a:r>
            <a:r>
              <a:rPr lang="en-US" sz="1400" dirty="0" err="1"/>
              <a:t>creación</a:t>
            </a:r>
            <a:r>
              <a:rPr lang="en-US" sz="1400" dirty="0"/>
              <a:t>, </a:t>
            </a:r>
            <a:r>
              <a:rPr lang="en-US" sz="1400" dirty="0" err="1"/>
              <a:t>grabación</a:t>
            </a:r>
            <a:r>
              <a:rPr lang="en-US" sz="1400" dirty="0"/>
              <a:t> y </a:t>
            </a:r>
            <a:r>
              <a:rPr lang="en-US" sz="1400" dirty="0" err="1"/>
              <a:t>edición</a:t>
            </a:r>
            <a:r>
              <a:rPr lang="en-US" sz="1400" dirty="0"/>
              <a:t> musical.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3. </a:t>
            </a:r>
            <a:r>
              <a:rPr lang="en-US" sz="1400" b="1" dirty="0" err="1"/>
              <a:t>Diseñar</a:t>
            </a:r>
            <a:r>
              <a:rPr lang="en-US" sz="1400" b="1" dirty="0"/>
              <a:t> </a:t>
            </a:r>
            <a:r>
              <a:rPr lang="en-US" sz="1400" dirty="0" err="1"/>
              <a:t>gestionar</a:t>
            </a:r>
            <a:r>
              <a:rPr lang="en-US" sz="1400" dirty="0"/>
              <a:t> y </a:t>
            </a:r>
            <a:r>
              <a:rPr lang="en-US" sz="1400" dirty="0" err="1"/>
              <a:t>planificar</a:t>
            </a:r>
            <a:r>
              <a:rPr lang="en-US" sz="1400" dirty="0"/>
              <a:t> </a:t>
            </a:r>
            <a:r>
              <a:rPr lang="en-US" sz="1400" dirty="0" err="1"/>
              <a:t>actividades</a:t>
            </a:r>
            <a:r>
              <a:rPr lang="en-US" sz="1400" dirty="0"/>
              <a:t> </a:t>
            </a:r>
            <a:r>
              <a:rPr lang="en-US" sz="1400" dirty="0" err="1"/>
              <a:t>artísticas</a:t>
            </a:r>
            <a:r>
              <a:rPr lang="en-US" sz="1400" dirty="0"/>
              <a:t> para </a:t>
            </a:r>
            <a:r>
              <a:rPr lang="en-US" sz="1400" dirty="0" err="1"/>
              <a:t>presentar</a:t>
            </a:r>
            <a:r>
              <a:rPr lang="en-US" sz="1400" dirty="0"/>
              <a:t> e </a:t>
            </a:r>
            <a:r>
              <a:rPr lang="en-US" sz="1400" dirty="0" err="1"/>
              <a:t>interpretar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público</a:t>
            </a:r>
            <a:r>
              <a:rPr lang="en-US" sz="1400" dirty="0"/>
              <a:t> los </a:t>
            </a:r>
            <a:r>
              <a:rPr lang="en-US" sz="1400" dirty="0" err="1"/>
              <a:t>trabajos</a:t>
            </a:r>
            <a:r>
              <a:rPr lang="en-US" sz="1400" dirty="0"/>
              <a:t> musicales.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4. </a:t>
            </a:r>
            <a:r>
              <a:rPr lang="en-US" sz="1400" b="1" dirty="0" err="1"/>
              <a:t>Capacidad</a:t>
            </a:r>
            <a:r>
              <a:rPr lang="en-US" sz="1400" b="1" dirty="0"/>
              <a:t> </a:t>
            </a:r>
            <a:r>
              <a:rPr lang="en-US" sz="1400" b="1" dirty="0" err="1"/>
              <a:t>analítica</a:t>
            </a:r>
            <a:r>
              <a:rPr lang="en-US" sz="1400" dirty="0"/>
              <a:t>, </a:t>
            </a:r>
            <a:r>
              <a:rPr lang="en-US" sz="1400" dirty="0" err="1"/>
              <a:t>lograr</a:t>
            </a:r>
            <a:r>
              <a:rPr lang="en-US" sz="1400" dirty="0"/>
              <a:t> </a:t>
            </a:r>
            <a:r>
              <a:rPr lang="en-US" sz="1400" dirty="0" err="1"/>
              <a:t>entender</a:t>
            </a:r>
            <a:r>
              <a:rPr lang="en-US" sz="1400" dirty="0"/>
              <a:t> </a:t>
            </a:r>
            <a:r>
              <a:rPr lang="en-US" sz="1400" dirty="0" err="1"/>
              <a:t>cómo</a:t>
            </a:r>
            <a:r>
              <a:rPr lang="en-US" sz="1400" dirty="0"/>
              <a:t> se </a:t>
            </a:r>
            <a:r>
              <a:rPr lang="en-US" sz="1400" dirty="0" err="1"/>
              <a:t>relacionan</a:t>
            </a:r>
            <a:r>
              <a:rPr lang="en-US" sz="1400" dirty="0"/>
              <a:t> los </a:t>
            </a:r>
            <a:r>
              <a:rPr lang="en-US" sz="1400" dirty="0" err="1"/>
              <a:t>elementos</a:t>
            </a:r>
            <a:r>
              <a:rPr lang="en-US" sz="1400" dirty="0"/>
              <a:t> musicales, a </a:t>
            </a:r>
            <a:r>
              <a:rPr lang="en-US" sz="1400" dirty="0" err="1"/>
              <a:t>nivel</a:t>
            </a:r>
            <a:r>
              <a:rPr lang="en-US" sz="1400" dirty="0"/>
              <a:t> </a:t>
            </a:r>
            <a:r>
              <a:rPr lang="en-US" sz="1400" dirty="0" err="1"/>
              <a:t>melódico</a:t>
            </a:r>
            <a:r>
              <a:rPr lang="en-US" sz="1400" dirty="0"/>
              <a:t>, </a:t>
            </a:r>
            <a:r>
              <a:rPr lang="en-US" sz="1400" dirty="0" err="1"/>
              <a:t>rítmico</a:t>
            </a:r>
            <a:r>
              <a:rPr lang="en-US" sz="1400" dirty="0"/>
              <a:t>, armónico y </a:t>
            </a:r>
            <a:r>
              <a:rPr lang="en-US" sz="1400" dirty="0" err="1"/>
              <a:t>mediante</a:t>
            </a:r>
            <a:r>
              <a:rPr lang="en-US" sz="1400" dirty="0"/>
              <a:t> </a:t>
            </a:r>
            <a:r>
              <a:rPr lang="en-US" sz="1400" dirty="0" err="1"/>
              <a:t>ello</a:t>
            </a:r>
            <a:r>
              <a:rPr lang="en-US" sz="1400" dirty="0"/>
              <a:t> </a:t>
            </a:r>
            <a:r>
              <a:rPr lang="en-US" sz="1400" dirty="0" err="1"/>
              <a:t>poder</a:t>
            </a:r>
            <a:r>
              <a:rPr lang="en-US" sz="1400" dirty="0"/>
              <a:t> </a:t>
            </a:r>
            <a:r>
              <a:rPr lang="en-US" sz="1400" dirty="0" err="1"/>
              <a:t>entender</a:t>
            </a:r>
            <a:r>
              <a:rPr lang="en-US" sz="1400" dirty="0"/>
              <a:t> </a:t>
            </a:r>
            <a:r>
              <a:rPr lang="en-US" sz="1400" dirty="0" err="1"/>
              <a:t>diversidad</a:t>
            </a:r>
            <a:r>
              <a:rPr lang="en-US" sz="1400" dirty="0"/>
              <a:t> de </a:t>
            </a:r>
            <a:r>
              <a:rPr lang="en-US" sz="1400" dirty="0" err="1"/>
              <a:t>estilos</a:t>
            </a:r>
            <a:r>
              <a:rPr lang="en-US" sz="1400" dirty="0"/>
              <a:t> y </a:t>
            </a:r>
            <a:r>
              <a:rPr lang="en-US" sz="1400" dirty="0" err="1"/>
              <a:t>formas</a:t>
            </a:r>
            <a:r>
              <a:rPr lang="en-US" sz="1400" dirty="0"/>
              <a:t> musicales, que </a:t>
            </a:r>
            <a:r>
              <a:rPr lang="en-US" sz="1400" dirty="0" err="1"/>
              <a:t>enriquecerán</a:t>
            </a:r>
            <a:r>
              <a:rPr lang="en-US" sz="1400" dirty="0"/>
              <a:t> la </a:t>
            </a:r>
            <a:r>
              <a:rPr lang="en-US" sz="1400" dirty="0" err="1"/>
              <a:t>interpretación</a:t>
            </a:r>
            <a:r>
              <a:rPr lang="en-US" sz="1400" dirty="0"/>
              <a:t> musical. 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5. </a:t>
            </a:r>
            <a:r>
              <a:rPr lang="en-US" sz="1400" b="1" dirty="0" err="1"/>
              <a:t>Argumentar</a:t>
            </a:r>
            <a:r>
              <a:rPr lang="en-US" sz="1400" b="1" dirty="0"/>
              <a:t> </a:t>
            </a:r>
            <a:r>
              <a:rPr lang="en-US" sz="1400" dirty="0" err="1"/>
              <a:t>juicios</a:t>
            </a:r>
            <a:r>
              <a:rPr lang="en-US" sz="1400" dirty="0"/>
              <a:t> a </a:t>
            </a:r>
            <a:r>
              <a:rPr lang="en-US" sz="1400" dirty="0" err="1"/>
              <a:t>partir</a:t>
            </a:r>
            <a:r>
              <a:rPr lang="en-US" sz="1400" dirty="0"/>
              <a:t> de </a:t>
            </a:r>
            <a:r>
              <a:rPr lang="en-US" sz="1400" dirty="0" err="1"/>
              <a:t>análisis</a:t>
            </a:r>
            <a:r>
              <a:rPr lang="en-US" sz="1400" dirty="0"/>
              <a:t> </a:t>
            </a:r>
            <a:r>
              <a:rPr lang="en-US" sz="1400" dirty="0" err="1"/>
              <a:t>estéticos</a:t>
            </a:r>
            <a:r>
              <a:rPr lang="en-US" sz="1400" dirty="0"/>
              <a:t> e </a:t>
            </a:r>
            <a:r>
              <a:rPr lang="en-US" sz="1400" dirty="0" err="1"/>
              <a:t>interpretaciones</a:t>
            </a:r>
            <a:r>
              <a:rPr lang="en-US" sz="1400" dirty="0"/>
              <a:t> </a:t>
            </a:r>
            <a:r>
              <a:rPr lang="en-US" sz="1400" dirty="0" err="1"/>
              <a:t>personales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6. </a:t>
            </a:r>
            <a:r>
              <a:rPr lang="en-US" sz="1400" b="1" dirty="0" err="1"/>
              <a:t>Evaluar</a:t>
            </a:r>
            <a:r>
              <a:rPr lang="en-US" sz="1400" b="1" dirty="0"/>
              <a:t> </a:t>
            </a:r>
            <a:r>
              <a:rPr lang="en-US" sz="1400" dirty="0" err="1"/>
              <a:t>procesos</a:t>
            </a:r>
            <a:r>
              <a:rPr lang="en-US" sz="1400" dirty="0"/>
              <a:t> y </a:t>
            </a:r>
            <a:r>
              <a:rPr lang="en-US" sz="1400" dirty="0" err="1"/>
              <a:t>resultados</a:t>
            </a:r>
            <a:r>
              <a:rPr lang="en-US" sz="1400" dirty="0"/>
              <a:t> de </a:t>
            </a:r>
            <a:r>
              <a:rPr lang="en-US" sz="1400" dirty="0" err="1"/>
              <a:t>obras</a:t>
            </a:r>
            <a:r>
              <a:rPr lang="en-US" sz="1400" dirty="0"/>
              <a:t>, y/o </a:t>
            </a:r>
            <a:r>
              <a:rPr lang="en-US" sz="1400" dirty="0" err="1"/>
              <a:t>arreglos</a:t>
            </a:r>
            <a:r>
              <a:rPr lang="en-US" sz="1400" dirty="0"/>
              <a:t> </a:t>
            </a:r>
            <a:r>
              <a:rPr lang="en-US" sz="1400" dirty="0" err="1"/>
              <a:t>instrumentales</a:t>
            </a:r>
            <a:r>
              <a:rPr lang="en-US" sz="1400" dirty="0"/>
              <a:t> y </a:t>
            </a:r>
            <a:r>
              <a:rPr lang="en-US" sz="1400" dirty="0" err="1"/>
              <a:t>vocales</a:t>
            </a:r>
            <a:r>
              <a:rPr lang="en-US" sz="1400" dirty="0"/>
              <a:t> a </a:t>
            </a:r>
            <a:r>
              <a:rPr lang="en-US" sz="1400" dirty="0" err="1"/>
              <a:t>través</a:t>
            </a:r>
            <a:r>
              <a:rPr lang="en-US" sz="1400" dirty="0"/>
              <a:t> de </a:t>
            </a:r>
            <a:r>
              <a:rPr lang="en-US" sz="1400" dirty="0" err="1"/>
              <a:t>autoevaluaciones</a:t>
            </a:r>
            <a:r>
              <a:rPr lang="en-US" sz="1400" dirty="0"/>
              <a:t> y </a:t>
            </a:r>
            <a:r>
              <a:rPr lang="en-US" sz="1400" dirty="0" err="1"/>
              <a:t>coevaluaciones</a:t>
            </a:r>
            <a:r>
              <a:rPr lang="en-US" sz="14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7. </a:t>
            </a:r>
            <a:r>
              <a:rPr lang="en-US" sz="1400" b="1" dirty="0" err="1"/>
              <a:t>Interpretar</a:t>
            </a:r>
            <a:r>
              <a:rPr lang="en-US" sz="1400" b="1" dirty="0"/>
              <a:t> </a:t>
            </a:r>
            <a:r>
              <a:rPr lang="en-US" sz="1400" dirty="0"/>
              <a:t> </a:t>
            </a:r>
            <a:r>
              <a:rPr lang="en-US" sz="1400" dirty="0" err="1"/>
              <a:t>arreglos</a:t>
            </a:r>
            <a:r>
              <a:rPr lang="en-US" sz="1400" dirty="0"/>
              <a:t> musicales de </a:t>
            </a:r>
            <a:r>
              <a:rPr lang="en-US" sz="1400" dirty="0" err="1"/>
              <a:t>acuerdo</a:t>
            </a:r>
            <a:r>
              <a:rPr lang="en-US" sz="1400" dirty="0"/>
              <a:t> a </a:t>
            </a:r>
            <a:r>
              <a:rPr lang="en-US" sz="1400" dirty="0" err="1"/>
              <a:t>estilos</a:t>
            </a:r>
            <a:r>
              <a:rPr lang="en-US" sz="1400" dirty="0"/>
              <a:t> y       </a:t>
            </a:r>
            <a:r>
              <a:rPr lang="en-US" sz="1400" dirty="0" err="1"/>
              <a:t>parámetros</a:t>
            </a:r>
            <a:r>
              <a:rPr lang="en-US" sz="1400" dirty="0"/>
              <a:t> </a:t>
            </a:r>
            <a:r>
              <a:rPr lang="en-US" sz="1400" dirty="0" err="1"/>
              <a:t>sonoros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relación</a:t>
            </a:r>
            <a:r>
              <a:rPr lang="en-US" sz="1400" dirty="0"/>
              <a:t> al </a:t>
            </a:r>
            <a:r>
              <a:rPr lang="en-US" sz="1400" dirty="0" err="1"/>
              <a:t>tipo</a:t>
            </a:r>
            <a:r>
              <a:rPr lang="en-US" sz="1400" dirty="0"/>
              <a:t> de </a:t>
            </a:r>
            <a:r>
              <a:rPr lang="en-US" sz="1400" dirty="0" err="1"/>
              <a:t>música</a:t>
            </a:r>
            <a:r>
              <a:rPr lang="en-US" sz="1400" dirty="0"/>
              <a:t>, </a:t>
            </a:r>
            <a:r>
              <a:rPr lang="en-US" sz="1400" dirty="0" err="1"/>
              <a:t>mensaje</a:t>
            </a:r>
            <a:r>
              <a:rPr lang="en-US" sz="1400" dirty="0"/>
              <a:t> y </a:t>
            </a:r>
            <a:r>
              <a:rPr lang="en-US" sz="1400" dirty="0" err="1"/>
              <a:t>características</a:t>
            </a:r>
            <a:r>
              <a:rPr lang="en-US" sz="1400" dirty="0"/>
              <a:t> instrumentals </a:t>
            </a:r>
            <a:r>
              <a:rPr lang="en-US" sz="1400" dirty="0" err="1"/>
              <a:t>propias</a:t>
            </a:r>
            <a:r>
              <a:rPr lang="en-US" sz="1400" dirty="0"/>
              <a:t> del </a:t>
            </a:r>
            <a:r>
              <a:rPr lang="en-US" sz="1400" dirty="0" err="1"/>
              <a:t>género</a:t>
            </a:r>
            <a:r>
              <a:rPr lang="en-US" sz="1400" dirty="0"/>
              <a:t> musical </a:t>
            </a:r>
            <a:r>
              <a:rPr lang="en-US" sz="1400" dirty="0" err="1"/>
              <a:t>escogido</a:t>
            </a:r>
            <a:r>
              <a:rPr lang="en-US" sz="1400" dirty="0"/>
              <a:t> o </a:t>
            </a:r>
            <a:r>
              <a:rPr lang="en-US" sz="1400" dirty="0" err="1"/>
              <a:t>creado</a:t>
            </a:r>
            <a:r>
              <a:rPr lang="en-US" sz="1400" dirty="0"/>
              <a:t>.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7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4975" y="1049063"/>
            <a:ext cx="6367226" cy="55304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s-CL" sz="2400" b="1" dirty="0">
                <a:solidFill>
                  <a:srgbClr val="7030A0"/>
                </a:solidFill>
                <a:hlinkClick r:id="rId2" tooltip="Composición Musical (Santiago, RM Santiago de Chile)"/>
              </a:rPr>
              <a:t>Composición Musical </a:t>
            </a:r>
            <a:r>
              <a:rPr lang="es-CL" sz="2400" b="1" dirty="0">
                <a:solidFill>
                  <a:schemeClr val="tx1"/>
                </a:solidFill>
                <a:hlinkClick r:id="rId2" tooltip="Composición Musical (Santiago, RM Santiago de Chile)"/>
              </a:rPr>
              <a:t>(Santiago, RM Santiago de Chile)</a:t>
            </a:r>
            <a:r>
              <a:rPr lang="es-CL" sz="2400" b="1" dirty="0">
                <a:solidFill>
                  <a:schemeClr val="tx1"/>
                </a:solidFill>
              </a:rPr>
              <a:t> </a:t>
            </a:r>
            <a:r>
              <a:rPr lang="es-CL" sz="2400" b="1" dirty="0" smtClean="0"/>
              <a:t>Universidad </a:t>
            </a:r>
            <a:r>
              <a:rPr lang="es-CL" sz="2400" b="1" dirty="0"/>
              <a:t>de </a:t>
            </a:r>
            <a:r>
              <a:rPr lang="es-CL" sz="2400" b="1" dirty="0" smtClean="0"/>
              <a:t>Chile</a:t>
            </a:r>
          </a:p>
          <a:p>
            <a:pPr marL="0" indent="0">
              <a:lnSpc>
                <a:spcPct val="90000"/>
              </a:lnSpc>
            </a:pPr>
            <a:r>
              <a:rPr lang="es-CL" sz="2400" b="1" u="sng" dirty="0">
                <a:solidFill>
                  <a:srgbClr val="7030A0"/>
                </a:solidFill>
                <a:hlinkClick r:id="rId3" tooltip="Música y Composición - Diurno (Providencia, RM Santiago de Chile)"/>
              </a:rPr>
              <a:t>Música y Composición - Diurno (Providencia, RM Santiago de Chile)</a:t>
            </a:r>
            <a:r>
              <a:rPr lang="es-CL" sz="2400" b="1" u="sng" dirty="0">
                <a:solidFill>
                  <a:srgbClr val="7030A0"/>
                </a:solidFill>
              </a:rPr>
              <a:t> </a:t>
            </a:r>
            <a:r>
              <a:rPr lang="es-CL" sz="2400" b="1" dirty="0"/>
              <a:t>Universidad </a:t>
            </a:r>
            <a:r>
              <a:rPr lang="es-CL" sz="2400" b="1" dirty="0" smtClean="0"/>
              <a:t>UNIACC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>
                <a:solidFill>
                  <a:srgbClr val="7030A0"/>
                </a:solidFill>
              </a:rPr>
              <a:t> </a:t>
            </a:r>
            <a:r>
              <a:rPr lang="en-US" sz="2400" b="1" dirty="0" err="1">
                <a:solidFill>
                  <a:srgbClr val="7030A0"/>
                </a:solidFill>
              </a:rPr>
              <a:t>Composición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Mención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Música</a:t>
            </a:r>
            <a:r>
              <a:rPr lang="en-US" sz="2400" b="1" dirty="0">
                <a:solidFill>
                  <a:srgbClr val="7030A0"/>
                </a:solidFill>
              </a:rPr>
              <a:t> Para Cine y </a:t>
            </a:r>
            <a:r>
              <a:rPr lang="en-US" sz="2400" b="1" dirty="0" err="1">
                <a:solidFill>
                  <a:srgbClr val="7030A0"/>
                </a:solidFill>
              </a:rPr>
              <a:t>Medios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Audiovisuales</a:t>
            </a:r>
            <a:r>
              <a:rPr lang="en-US" sz="2400" b="1" dirty="0">
                <a:solidFill>
                  <a:srgbClr val="7030A0"/>
                </a:solidFill>
              </a:rPr>
              <a:t> (Santiago) </a:t>
            </a:r>
            <a:r>
              <a:rPr lang="en-US" sz="2400" b="1" dirty="0" err="1">
                <a:solidFill>
                  <a:schemeClr val="tx1"/>
                </a:solidFill>
              </a:rPr>
              <a:t>Instituto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Profesional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ProJazz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US" sz="2400" b="1" dirty="0" err="1" smtClean="0">
                <a:solidFill>
                  <a:srgbClr val="7030A0"/>
                </a:solidFill>
              </a:rPr>
              <a:t>Composición</a:t>
            </a:r>
            <a:r>
              <a:rPr lang="en-US" sz="2400" b="1" dirty="0" smtClean="0">
                <a:solidFill>
                  <a:srgbClr val="7030A0"/>
                </a:solidFill>
              </a:rPr>
              <a:t> musical (Valparaiso) </a:t>
            </a:r>
            <a:r>
              <a:rPr lang="en-US" sz="2400" b="1" dirty="0" err="1" smtClean="0">
                <a:solidFill>
                  <a:schemeClr val="tx1"/>
                </a:solidFill>
              </a:rPr>
              <a:t>Instituto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Profesional</a:t>
            </a:r>
            <a:r>
              <a:rPr lang="en-US" sz="2400" b="1" dirty="0" smtClean="0">
                <a:solidFill>
                  <a:schemeClr val="tx1"/>
                </a:solidFill>
              </a:rPr>
              <a:t> ARCOS</a:t>
            </a:r>
          </a:p>
          <a:p>
            <a:pPr marL="0" indent="0">
              <a:lnSpc>
                <a:spcPct val="90000"/>
              </a:lnSpc>
            </a:pPr>
            <a:r>
              <a:rPr lang="en-US" sz="2400" b="1" dirty="0" err="1" smtClean="0">
                <a:solidFill>
                  <a:srgbClr val="7030A0"/>
                </a:solidFill>
              </a:rPr>
              <a:t>Postitulo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en</a:t>
            </a:r>
            <a:r>
              <a:rPr lang="en-US" sz="2400" b="1" dirty="0" smtClean="0">
                <a:solidFill>
                  <a:srgbClr val="7030A0"/>
                </a:solidFill>
              </a:rPr>
              <a:t> Comp. Musical, </a:t>
            </a:r>
            <a:r>
              <a:rPr lang="en-US" sz="2400" b="1" dirty="0" err="1" smtClean="0">
                <a:solidFill>
                  <a:schemeClr val="tx1"/>
                </a:solidFill>
              </a:rPr>
              <a:t>Pontificia</a:t>
            </a:r>
            <a:r>
              <a:rPr lang="en-US" sz="2400" b="1" dirty="0" smtClean="0">
                <a:solidFill>
                  <a:schemeClr val="tx1"/>
                </a:solidFill>
              </a:rPr>
              <a:t> U. </a:t>
            </a:r>
            <a:r>
              <a:rPr lang="en-US" sz="2400" b="1" dirty="0" err="1" smtClean="0">
                <a:solidFill>
                  <a:schemeClr val="tx1"/>
                </a:solidFill>
              </a:rPr>
              <a:t>Católica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smtClean="0">
                <a:solidFill>
                  <a:schemeClr val="tx1"/>
                </a:solidFill>
              </a:rPr>
              <a:t>Valparaiso</a:t>
            </a:r>
          </a:p>
          <a:p>
            <a:pPr marL="0" indent="0">
              <a:lnSpc>
                <a:spcPct val="90000"/>
              </a:lnSpc>
            </a:pPr>
            <a:r>
              <a:rPr lang="en-US" sz="2400" b="1" dirty="0" err="1" smtClean="0">
                <a:solidFill>
                  <a:srgbClr val="7030A0"/>
                </a:solidFill>
              </a:rPr>
              <a:t>Producción</a:t>
            </a:r>
            <a:r>
              <a:rPr lang="en-US" sz="2400" b="1" dirty="0" smtClean="0">
                <a:solidFill>
                  <a:srgbClr val="7030A0"/>
                </a:solidFill>
              </a:rPr>
              <a:t> Musical, </a:t>
            </a:r>
            <a:r>
              <a:rPr lang="en-US" sz="2400" b="1" dirty="0" smtClean="0">
                <a:solidFill>
                  <a:schemeClr val="tx1"/>
                </a:solidFill>
              </a:rPr>
              <a:t>(Santiago) Universidad Academia de </a:t>
            </a:r>
            <a:r>
              <a:rPr lang="en-US" sz="2400" b="1" dirty="0" err="1" smtClean="0">
                <a:solidFill>
                  <a:schemeClr val="tx1"/>
                </a:solidFill>
              </a:rPr>
              <a:t>Humanismo</a:t>
            </a:r>
            <a:r>
              <a:rPr lang="en-US" sz="2400" b="1" dirty="0" smtClean="0">
                <a:solidFill>
                  <a:schemeClr val="tx1"/>
                </a:solidFill>
              </a:rPr>
              <a:t> Cristiano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</a:pPr>
            <a:endParaRPr lang="es-CL" sz="2400" b="1" dirty="0"/>
          </a:p>
          <a:p>
            <a:pPr marL="0" indent="0">
              <a:lnSpc>
                <a:spcPct val="90000"/>
              </a:lnSpc>
            </a:pPr>
            <a:endParaRPr lang="es-CL" sz="2400" b="1" dirty="0" smtClean="0"/>
          </a:p>
          <a:p>
            <a:pPr marL="0" indent="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enovo\Desktop\composicion musical.jpeg"/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r="12026" b="2"/>
          <a:stretch/>
        </p:blipFill>
        <p:spPr bwMode="auto">
          <a:xfrm>
            <a:off x="6642201" y="1701612"/>
            <a:ext cx="4805118" cy="42253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0"/>
          </a:effectLst>
          <a:extLst/>
        </p:spPr>
      </p:pic>
      <p:sp>
        <p:nvSpPr>
          <p:cNvPr id="5" name="Rectángulo 4"/>
          <p:cNvSpPr/>
          <p:nvPr/>
        </p:nvSpPr>
        <p:spPr>
          <a:xfrm>
            <a:off x="473743" y="141007"/>
            <a:ext cx="8135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Proyección Universitaria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Imagen 5" descr="Aula de Teatro. Culture Service">
            <a:extLst>
              <a:ext uri="{FF2B5EF4-FFF2-40B4-BE49-F238E27FC236}">
                <a16:creationId xmlns:a16="http://schemas.microsoft.com/office/drawing/2014/main" xmlns="" id="{1184340B-354F-46F0-B350-E3CFE31AFB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r="16544" b="-2"/>
          <a:stretch/>
        </p:blipFill>
        <p:spPr bwMode="auto">
          <a:xfrm>
            <a:off x="4559279" y="-1"/>
            <a:ext cx="7632721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156" y="159249"/>
            <a:ext cx="3851123" cy="1258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300" dirty="0">
                <a:solidFill>
                  <a:schemeClr val="tx1"/>
                </a:solidFill>
              </a:rPr>
              <a:t>INTERPRETACIÓN Y CREACIÓN TEATRAL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366" y="1441710"/>
            <a:ext cx="5469182" cy="5257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La </a:t>
            </a:r>
            <a:r>
              <a:rPr lang="en-US" sz="2400" dirty="0" err="1"/>
              <a:t>asignatura</a:t>
            </a:r>
            <a:r>
              <a:rPr lang="en-US" sz="2400" dirty="0"/>
              <a:t> de </a:t>
            </a:r>
            <a:r>
              <a:rPr lang="en-US" sz="2400" b="1" dirty="0" err="1"/>
              <a:t>Interpretación</a:t>
            </a:r>
            <a:r>
              <a:rPr lang="en-US" sz="2400" b="1" dirty="0"/>
              <a:t> y </a:t>
            </a:r>
            <a:r>
              <a:rPr lang="en-US" sz="2400" b="1" dirty="0" err="1"/>
              <a:t>Creación</a:t>
            </a:r>
            <a:r>
              <a:rPr lang="en-US" sz="2400" b="1" dirty="0"/>
              <a:t> </a:t>
            </a:r>
            <a:r>
              <a:rPr lang="en-US" sz="2400" b="1" dirty="0" err="1"/>
              <a:t>Teatral</a:t>
            </a:r>
            <a:r>
              <a:rPr lang="en-US" sz="2400" b="1" dirty="0"/>
              <a:t> </a:t>
            </a:r>
            <a:r>
              <a:rPr lang="en-US" sz="2400" dirty="0"/>
              <a:t>es un </a:t>
            </a:r>
            <a:r>
              <a:rPr lang="en-US" sz="2400" dirty="0" err="1"/>
              <a:t>espacio</a:t>
            </a:r>
            <a:r>
              <a:rPr lang="en-US" sz="2400" dirty="0"/>
              <a:t> </a:t>
            </a:r>
            <a:r>
              <a:rPr lang="en-US" sz="2400" dirty="0" err="1"/>
              <a:t>abierto</a:t>
            </a:r>
            <a:r>
              <a:rPr lang="en-US" sz="2400" dirty="0"/>
              <a:t> al </a:t>
            </a:r>
            <a:r>
              <a:rPr lang="en-US" sz="2400" dirty="0" err="1"/>
              <a:t>juego</a:t>
            </a:r>
            <a:r>
              <a:rPr lang="en-US" sz="2400" dirty="0"/>
              <a:t> de la </a:t>
            </a:r>
            <a:r>
              <a:rPr lang="en-US" sz="2400" dirty="0" err="1"/>
              <a:t>improvisación</a:t>
            </a:r>
            <a:r>
              <a:rPr lang="en-US" sz="2400" dirty="0"/>
              <a:t> </a:t>
            </a:r>
            <a:r>
              <a:rPr lang="en-US" sz="2400" dirty="0" err="1"/>
              <a:t>dramática</a:t>
            </a:r>
            <a:r>
              <a:rPr lang="en-US" sz="2400" dirty="0"/>
              <a:t>,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donde</a:t>
            </a:r>
            <a:r>
              <a:rPr lang="en-US" sz="2400" dirty="0"/>
              <a:t> los </a:t>
            </a:r>
            <a:r>
              <a:rPr lang="en-US" sz="2400" dirty="0" err="1"/>
              <a:t>estudiantes</a:t>
            </a:r>
            <a:r>
              <a:rPr lang="en-US" sz="2400" dirty="0"/>
              <a:t> </a:t>
            </a:r>
            <a:r>
              <a:rPr lang="en-US" sz="2400" dirty="0" err="1"/>
              <a:t>desarrollarán</a:t>
            </a:r>
            <a:r>
              <a:rPr lang="en-US" sz="2400" dirty="0"/>
              <a:t> sus </a:t>
            </a:r>
            <a:r>
              <a:rPr lang="en-US" sz="2400" dirty="0" err="1"/>
              <a:t>capacidades</a:t>
            </a:r>
            <a:r>
              <a:rPr lang="en-US" sz="2400" dirty="0"/>
              <a:t> </a:t>
            </a:r>
            <a:r>
              <a:rPr lang="en-US" sz="2400" dirty="0" err="1"/>
              <a:t>creativas</a:t>
            </a:r>
            <a:r>
              <a:rPr lang="en-US" sz="2400" dirty="0"/>
              <a:t> e </a:t>
            </a:r>
            <a:r>
              <a:rPr lang="en-US" sz="2400" dirty="0" err="1"/>
              <a:t>interpretativas</a:t>
            </a:r>
            <a:r>
              <a:rPr lang="en-US" sz="2400" dirty="0"/>
              <a:t>, con la </a:t>
            </a:r>
            <a:r>
              <a:rPr lang="en-US" sz="2400" dirty="0" err="1"/>
              <a:t>finalidad</a:t>
            </a:r>
            <a:r>
              <a:rPr lang="en-US" sz="2400" dirty="0"/>
              <a:t> de </a:t>
            </a:r>
            <a:r>
              <a:rPr lang="en-US" sz="2400" dirty="0" err="1"/>
              <a:t>llevar</a:t>
            </a:r>
            <a:r>
              <a:rPr lang="en-US" sz="2400" dirty="0"/>
              <a:t> a </a:t>
            </a:r>
            <a:r>
              <a:rPr lang="en-US" sz="2400" dirty="0" err="1"/>
              <a:t>escena</a:t>
            </a:r>
            <a:r>
              <a:rPr lang="en-US" sz="2400" dirty="0"/>
              <a:t> un </a:t>
            </a:r>
            <a:r>
              <a:rPr lang="en-US" sz="2400" dirty="0" err="1"/>
              <a:t>tema</a:t>
            </a:r>
            <a:r>
              <a:rPr lang="en-US" sz="2400" dirty="0"/>
              <a:t> de </a:t>
            </a:r>
            <a:r>
              <a:rPr lang="en-US" sz="2400" dirty="0" err="1"/>
              <a:t>interés</a:t>
            </a:r>
            <a:r>
              <a:rPr lang="en-US" sz="2400" dirty="0"/>
              <a:t> </a:t>
            </a:r>
            <a:r>
              <a:rPr lang="en-US" sz="2400" dirty="0" err="1"/>
              <a:t>común</a:t>
            </a:r>
            <a:r>
              <a:rPr lang="en-US" sz="2400" dirty="0"/>
              <a:t>, </a:t>
            </a:r>
            <a:r>
              <a:rPr lang="en-US" sz="2400" dirty="0" err="1"/>
              <a:t>mediante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juego</a:t>
            </a:r>
            <a:r>
              <a:rPr lang="en-US" sz="2400" dirty="0"/>
              <a:t> </a:t>
            </a:r>
            <a:r>
              <a:rPr lang="en-US" sz="2400" dirty="0" err="1"/>
              <a:t>escénico</a:t>
            </a:r>
            <a:r>
              <a:rPr lang="en-US" sz="2400" dirty="0"/>
              <a:t> y la </a:t>
            </a:r>
            <a:r>
              <a:rPr lang="en-US" sz="2400" dirty="0" err="1"/>
              <a:t>creación</a:t>
            </a:r>
            <a:r>
              <a:rPr lang="en-US" sz="2400" dirty="0"/>
              <a:t> </a:t>
            </a:r>
            <a:r>
              <a:rPr lang="en-US" sz="2400" dirty="0" err="1"/>
              <a:t>colectiva</a:t>
            </a:r>
            <a:r>
              <a:rPr lang="en-US" sz="2400" dirty="0"/>
              <a:t>.</a:t>
            </a:r>
            <a:endParaRPr lang="en-US" sz="2400" u="sng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6184AFF-6FBD-4A7C-B237-68BA8B919E2E}"/>
              </a:ext>
            </a:extLst>
          </p:cNvPr>
          <p:cNvSpPr txBox="1"/>
          <p:nvPr/>
        </p:nvSpPr>
        <p:spPr>
          <a:xfrm>
            <a:off x="10315745" y="5476126"/>
            <a:ext cx="1536427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3ero</a:t>
            </a:r>
          </a:p>
          <a:p>
            <a:pPr algn="ctr"/>
            <a:r>
              <a:rPr lang="es-ES" sz="2800" dirty="0"/>
              <a:t>Medio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1524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UPLA realizó proceso de selección de estudiantes para Teatro – Noticias de  la Universidad de Playa Ancha">
            <a:extLst>
              <a:ext uri="{FF2B5EF4-FFF2-40B4-BE49-F238E27FC236}">
                <a16:creationId xmlns:a16="http://schemas.microsoft.com/office/drawing/2014/main" xmlns="" id="{8FEFA428-9531-423C-B93A-E161E0350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r="15750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4962A0-5807-450D-99D1-1EC9E59C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1472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PERFIL DEL ESTUDIANTE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2DAA5C5-F8F4-4E8A-B1CE-112DEB20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CREATIVO</a:t>
            </a:r>
          </a:p>
          <a:p>
            <a:r>
              <a:rPr lang="en-US" dirty="0"/>
              <a:t>RESOLUTIVO</a:t>
            </a:r>
          </a:p>
          <a:p>
            <a:r>
              <a:rPr lang="en-US" dirty="0"/>
              <a:t>REFLEXIVO</a:t>
            </a:r>
          </a:p>
          <a:p>
            <a:r>
              <a:rPr lang="en-US" dirty="0"/>
              <a:t>CRÍTICO</a:t>
            </a:r>
          </a:p>
          <a:p>
            <a:r>
              <a:rPr lang="en-US" dirty="0"/>
              <a:t>PRO ACTIVO</a:t>
            </a:r>
          </a:p>
          <a:p>
            <a:r>
              <a:rPr lang="en-US" dirty="0"/>
              <a:t>KINESTÉSICO</a:t>
            </a:r>
          </a:p>
          <a:p>
            <a:r>
              <a:rPr lang="en-US" dirty="0"/>
              <a:t>INTERESES ARTÍSTICOS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0540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8" name="Picture 4" descr="Yerma de Federico García Lorca en montaje de Miguel Narros - Tarántula  CulturaTarántula Cultura">
            <a:extLst>
              <a:ext uri="{FF2B5EF4-FFF2-40B4-BE49-F238E27FC236}">
                <a16:creationId xmlns:a16="http://schemas.microsoft.com/office/drawing/2014/main" xmlns="" id="{DD428202-0B2E-44FD-B20A-09A07B5E9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11915" b="-1"/>
          <a:stretch/>
        </p:blipFill>
        <p:spPr bwMode="auto">
          <a:xfrm>
            <a:off x="4528456" y="-1"/>
            <a:ext cx="766354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7825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4387" y="1623317"/>
            <a:ext cx="5659357" cy="502406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Wingdings 3" charset="2"/>
              <a:buChar char=""/>
            </a:pPr>
            <a:r>
              <a:rPr lang="en-US" sz="2000" dirty="0" err="1"/>
              <a:t>Manejar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cuerpo</a:t>
            </a:r>
            <a:r>
              <a:rPr lang="en-US" sz="2000" dirty="0"/>
              <a:t> y la </a:t>
            </a:r>
            <a:r>
              <a:rPr lang="en-US" sz="2000" dirty="0" err="1"/>
              <a:t>voz</a:t>
            </a:r>
            <a:r>
              <a:rPr lang="en-US" sz="2000" dirty="0"/>
              <a:t>,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herramientas</a:t>
            </a:r>
            <a:r>
              <a:rPr lang="en-US" sz="2000" dirty="0"/>
              <a:t> </a:t>
            </a:r>
            <a:r>
              <a:rPr lang="en-US" sz="2000" dirty="0" err="1"/>
              <a:t>expresivas</a:t>
            </a:r>
            <a:r>
              <a:rPr lang="en-US" sz="2000" dirty="0"/>
              <a:t>, al </a:t>
            </a:r>
            <a:r>
              <a:rPr lang="en-US" sz="2000" dirty="0" err="1"/>
              <a:t>servicio</a:t>
            </a:r>
            <a:r>
              <a:rPr lang="en-US" sz="2000" dirty="0"/>
              <a:t> de la </a:t>
            </a:r>
            <a:r>
              <a:rPr lang="en-US" sz="2000" dirty="0" err="1"/>
              <a:t>comunicación</a:t>
            </a:r>
            <a:r>
              <a:rPr lang="en-US" sz="2000" dirty="0"/>
              <a:t> de ideas y </a:t>
            </a:r>
            <a:r>
              <a:rPr lang="en-US" sz="2000" dirty="0" err="1"/>
              <a:t>sentimientos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 3" charset="2"/>
              <a:buChar char=""/>
            </a:pPr>
            <a:r>
              <a:rPr lang="en-US" sz="2000" dirty="0" err="1"/>
              <a:t>Explorar</a:t>
            </a:r>
            <a:r>
              <a:rPr lang="en-US" sz="2000" dirty="0"/>
              <a:t> las </a:t>
            </a:r>
            <a:r>
              <a:rPr lang="en-US" sz="2000" dirty="0" err="1"/>
              <a:t>capacidades</a:t>
            </a:r>
            <a:r>
              <a:rPr lang="en-US" sz="2000" dirty="0"/>
              <a:t> </a:t>
            </a:r>
            <a:r>
              <a:rPr lang="en-US" sz="2000" dirty="0" err="1"/>
              <a:t>histriónicas</a:t>
            </a:r>
            <a:r>
              <a:rPr lang="en-US" sz="2000" dirty="0"/>
              <a:t> a </a:t>
            </a:r>
            <a:r>
              <a:rPr lang="en-US" sz="2000" dirty="0" err="1"/>
              <a:t>través</a:t>
            </a:r>
            <a:r>
              <a:rPr lang="en-US" sz="2000" dirty="0"/>
              <a:t> del </a:t>
            </a:r>
            <a:r>
              <a:rPr lang="en-US" sz="2000" dirty="0" err="1"/>
              <a:t>juego</a:t>
            </a:r>
            <a:r>
              <a:rPr lang="en-US" sz="2000" dirty="0"/>
              <a:t> </a:t>
            </a:r>
            <a:r>
              <a:rPr lang="en-US" sz="2000" dirty="0" err="1"/>
              <a:t>teatral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 3" charset="2"/>
              <a:buChar char=""/>
            </a:pPr>
            <a:r>
              <a:rPr lang="en-US" sz="2000" dirty="0" err="1"/>
              <a:t>Conocer</a:t>
            </a:r>
            <a:r>
              <a:rPr lang="en-US" sz="2000" dirty="0"/>
              <a:t> las bases de la </a:t>
            </a:r>
            <a:r>
              <a:rPr lang="en-US" sz="2000" dirty="0" err="1"/>
              <a:t>improvisación</a:t>
            </a:r>
            <a:r>
              <a:rPr lang="en-US" sz="2000" dirty="0"/>
              <a:t> </a:t>
            </a:r>
            <a:r>
              <a:rPr lang="en-US" sz="2000" dirty="0" err="1"/>
              <a:t>dramática</a:t>
            </a:r>
            <a:r>
              <a:rPr lang="en-US" sz="2000" dirty="0"/>
              <a:t> y </a:t>
            </a:r>
            <a:r>
              <a:rPr lang="en-US" sz="2000" dirty="0" err="1"/>
              <a:t>aplicarlas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representaciones</a:t>
            </a:r>
            <a:r>
              <a:rPr lang="en-US" sz="2000" dirty="0"/>
              <a:t> </a:t>
            </a:r>
            <a:r>
              <a:rPr lang="en-US" sz="2000" dirty="0" err="1"/>
              <a:t>escénicas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 3" charset="2"/>
              <a:buChar char=""/>
            </a:pPr>
            <a:r>
              <a:rPr lang="en-US" sz="2000" dirty="0" err="1"/>
              <a:t>Escenificar</a:t>
            </a:r>
            <a:r>
              <a:rPr lang="en-US" sz="2000" dirty="0"/>
              <a:t> un </a:t>
            </a:r>
            <a:r>
              <a:rPr lang="en-US" sz="2000" dirty="0" err="1"/>
              <a:t>microcuento</a:t>
            </a:r>
            <a:r>
              <a:rPr lang="en-US" sz="2000" dirty="0"/>
              <a:t> o un </a:t>
            </a:r>
            <a:r>
              <a:rPr lang="en-US" sz="2000" dirty="0" err="1"/>
              <a:t>tema</a:t>
            </a:r>
            <a:r>
              <a:rPr lang="en-US" sz="2000" dirty="0"/>
              <a:t> de </a:t>
            </a:r>
            <a:r>
              <a:rPr lang="en-US" sz="2000" dirty="0" err="1"/>
              <a:t>interés</a:t>
            </a:r>
            <a:r>
              <a:rPr lang="en-US" sz="2000" dirty="0"/>
              <a:t> </a:t>
            </a:r>
            <a:r>
              <a:rPr lang="en-US" sz="2000" dirty="0" err="1"/>
              <a:t>común</a:t>
            </a:r>
            <a:r>
              <a:rPr lang="en-US" sz="2000" dirty="0"/>
              <a:t>, </a:t>
            </a:r>
            <a:r>
              <a:rPr lang="en-US" sz="2000" dirty="0" err="1"/>
              <a:t>desde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juego</a:t>
            </a:r>
            <a:r>
              <a:rPr lang="en-US" sz="2000" dirty="0"/>
              <a:t> y la </a:t>
            </a:r>
            <a:r>
              <a:rPr lang="en-US" sz="2000" dirty="0" err="1"/>
              <a:t>improvisación</a:t>
            </a:r>
            <a:r>
              <a:rPr lang="en-US" sz="2000" dirty="0"/>
              <a:t> </a:t>
            </a:r>
            <a:r>
              <a:rPr lang="en-US" sz="2000" dirty="0" err="1"/>
              <a:t>teatral</a:t>
            </a:r>
            <a:r>
              <a:rPr lang="en-US" sz="2000" dirty="0"/>
              <a:t>.</a:t>
            </a:r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73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908927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200" u="sng" dirty="0">
                <a:solidFill>
                  <a:schemeClr val="tx1"/>
                </a:solidFill>
                <a:latin typeface="Candara" panose="020E0502030303020204" pitchFamily="34" charset="0"/>
              </a:rPr>
              <a:t>CARRERAS Y UNIVERSIDADES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2791" y="613954"/>
            <a:ext cx="5075871" cy="58260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MAYOR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ACADEMIA DE HUMANISMO CRISTIANO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IP AIEP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DE VALPARAISO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DE ARTES, CIENCIAS Y COMUNICACIÓN 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IP DUOC UCIP DE ARTE Y COMUNICACIÓN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FINIS TERRAE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PONTIFICIA UNIVERSIDAD CATÓLICA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DE CHILE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OTRAS.</a:t>
            </a:r>
          </a:p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9006" y="1567543"/>
            <a:ext cx="5068387" cy="5016137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TEATRO O ACTUACIÓN TEATRAL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DISEÑO TEATRAL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CINE O COMUNICACIÓN AUDIOVISUAL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PROGRAMA DE ESPECIALIZACIÓN EN TEATRO Y EDUCACIÓN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CINE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DANZA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CARRERAS DEL ÁREA HUMANISTA Y SOCIAL (PEDAGOGÍAS, EDUCACIÓN DIFERENCIAL, TRABAJO SOCIAL, TERAPIA OCUPACIONAL, OTRAS)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CL" sz="2800" dirty="0">
              <a:latin typeface="Candara" panose="020E0502030303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793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9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0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2" name="Isosceles Triangle 201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23633314-5D13-45F4-A10E-6F26DC386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6" r="8795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332197"/>
            <a:ext cx="3851123" cy="110618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dirty="0"/>
              <a:t>MONTAJE Y DISEÑO TEATRAL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416" y="1770580"/>
            <a:ext cx="4763557" cy="5116531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>
              <a:lnSpc>
                <a:spcPct val="150000"/>
              </a:lnSpc>
            </a:pPr>
            <a:r>
              <a:rPr lang="en-US" sz="3600" dirty="0"/>
              <a:t>La </a:t>
            </a:r>
            <a:r>
              <a:rPr lang="en-US" sz="3600" dirty="0" err="1"/>
              <a:t>asignatura</a:t>
            </a:r>
            <a:r>
              <a:rPr lang="en-US" sz="3600" dirty="0"/>
              <a:t> de </a:t>
            </a:r>
            <a:r>
              <a:rPr lang="en-US" sz="3600" b="1" dirty="0" err="1"/>
              <a:t>Montaje</a:t>
            </a:r>
            <a:r>
              <a:rPr lang="en-US" sz="3600" b="1" dirty="0"/>
              <a:t> y </a:t>
            </a:r>
            <a:r>
              <a:rPr lang="en-US" sz="3600" b="1" dirty="0" err="1"/>
              <a:t>Diseño</a:t>
            </a:r>
            <a:r>
              <a:rPr lang="en-US" sz="3600" b="1" dirty="0"/>
              <a:t> </a:t>
            </a:r>
            <a:r>
              <a:rPr lang="en-US" sz="3600" b="1" dirty="0" err="1"/>
              <a:t>Teatral</a:t>
            </a:r>
            <a:r>
              <a:rPr lang="en-US" sz="3600" b="1" dirty="0"/>
              <a:t> </a:t>
            </a:r>
            <a:r>
              <a:rPr lang="en-US" sz="3600" dirty="0" err="1"/>
              <a:t>busca</a:t>
            </a:r>
            <a:r>
              <a:rPr lang="en-US" sz="3600" dirty="0"/>
              <a:t>  </a:t>
            </a:r>
            <a:r>
              <a:rPr lang="en-US" sz="3600" dirty="0" err="1"/>
              <a:t>profundizar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los </a:t>
            </a:r>
            <a:r>
              <a:rPr lang="en-US" sz="3600" dirty="0" err="1"/>
              <a:t>procesos</a:t>
            </a:r>
            <a:r>
              <a:rPr lang="en-US" sz="3600" dirty="0"/>
              <a:t> </a:t>
            </a:r>
            <a:r>
              <a:rPr lang="en-US" sz="3600" dirty="0" err="1"/>
              <a:t>creativos</a:t>
            </a:r>
            <a:r>
              <a:rPr lang="en-US" sz="3600" dirty="0"/>
              <a:t> </a:t>
            </a:r>
            <a:r>
              <a:rPr lang="en-US" sz="3600" dirty="0" err="1"/>
              <a:t>teatrales</a:t>
            </a:r>
            <a:r>
              <a:rPr lang="en-US" sz="3600" dirty="0"/>
              <a:t> </a:t>
            </a:r>
            <a:r>
              <a:rPr lang="en-US" sz="3600" dirty="0" err="1"/>
              <a:t>iniciados</a:t>
            </a:r>
            <a:r>
              <a:rPr lang="en-US" sz="3600" dirty="0"/>
              <a:t>, para </a:t>
            </a:r>
            <a:r>
              <a:rPr lang="en-US" sz="3600" dirty="0" err="1"/>
              <a:t>desarrollar</a:t>
            </a:r>
            <a:r>
              <a:rPr lang="en-US" sz="3600" dirty="0"/>
              <a:t> </a:t>
            </a:r>
            <a:r>
              <a:rPr lang="en-US" sz="3600" dirty="0" err="1"/>
              <a:t>habilidades</a:t>
            </a:r>
            <a:r>
              <a:rPr lang="en-US" sz="3600" dirty="0"/>
              <a:t> de </a:t>
            </a:r>
            <a:r>
              <a:rPr lang="en-US" sz="3600" dirty="0" err="1"/>
              <a:t>construcción</a:t>
            </a:r>
            <a:r>
              <a:rPr lang="en-US" sz="3600" dirty="0"/>
              <a:t> y </a:t>
            </a:r>
            <a:r>
              <a:rPr lang="en-US" sz="3600" dirty="0" err="1"/>
              <a:t>caracterización</a:t>
            </a:r>
            <a:r>
              <a:rPr lang="en-US" sz="3600" dirty="0"/>
              <a:t> de </a:t>
            </a:r>
            <a:r>
              <a:rPr lang="en-US" sz="3600" dirty="0" err="1"/>
              <a:t>personajes</a:t>
            </a:r>
            <a:r>
              <a:rPr lang="en-US" sz="3600" dirty="0"/>
              <a:t>, </a:t>
            </a:r>
            <a:r>
              <a:rPr lang="en-US" sz="3600" dirty="0" err="1"/>
              <a:t>diseño</a:t>
            </a:r>
            <a:r>
              <a:rPr lang="en-US" sz="3600" dirty="0"/>
              <a:t> de </a:t>
            </a:r>
            <a:r>
              <a:rPr lang="en-US" sz="3600" dirty="0" err="1"/>
              <a:t>montaje</a:t>
            </a:r>
            <a:r>
              <a:rPr lang="en-US" sz="3600" dirty="0"/>
              <a:t>, </a:t>
            </a:r>
            <a:r>
              <a:rPr lang="en-US" sz="3600" dirty="0" err="1"/>
              <a:t>producción</a:t>
            </a:r>
            <a:r>
              <a:rPr lang="en-US" sz="3600" dirty="0"/>
              <a:t> y </a:t>
            </a:r>
            <a:r>
              <a:rPr lang="en-US" sz="3600" dirty="0" err="1"/>
              <a:t>promoción</a:t>
            </a:r>
            <a:r>
              <a:rPr lang="en-US" sz="3600" dirty="0"/>
              <a:t> </a:t>
            </a:r>
            <a:r>
              <a:rPr lang="en-US" sz="3600" dirty="0" err="1"/>
              <a:t>teatral</a:t>
            </a:r>
            <a:r>
              <a:rPr lang="en-US" sz="3600" dirty="0"/>
              <a:t>, que </a:t>
            </a:r>
            <a:r>
              <a:rPr lang="en-US" sz="3600" dirty="0" err="1"/>
              <a:t>finalmente</a:t>
            </a:r>
            <a:r>
              <a:rPr lang="en-US" sz="3600" dirty="0"/>
              <a:t>, le </a:t>
            </a:r>
            <a:r>
              <a:rPr lang="en-US" sz="3600" dirty="0" err="1"/>
              <a:t>permitan</a:t>
            </a:r>
            <a:r>
              <a:rPr lang="en-US" sz="3600" dirty="0"/>
              <a:t> al </a:t>
            </a:r>
            <a:r>
              <a:rPr lang="en-US" sz="3600" dirty="0" err="1"/>
              <a:t>estudiante</a:t>
            </a:r>
            <a:r>
              <a:rPr lang="en-US" sz="3600" dirty="0"/>
              <a:t> </a:t>
            </a:r>
            <a:r>
              <a:rPr lang="en-US" sz="3600" dirty="0" err="1"/>
              <a:t>adquirir</a:t>
            </a:r>
            <a:r>
              <a:rPr lang="en-US" sz="3600" dirty="0"/>
              <a:t> </a:t>
            </a:r>
            <a:r>
              <a:rPr lang="en-US" sz="3600" dirty="0" err="1"/>
              <a:t>conocimientos</a:t>
            </a:r>
            <a:r>
              <a:rPr lang="en-US" sz="3600" dirty="0"/>
              <a:t> </a:t>
            </a:r>
            <a:r>
              <a:rPr lang="en-US" sz="3600" dirty="0" err="1"/>
              <a:t>básicos</a:t>
            </a:r>
            <a:r>
              <a:rPr lang="en-US" sz="3600" dirty="0"/>
              <a:t> de  </a:t>
            </a:r>
            <a:r>
              <a:rPr lang="en-US" sz="3600" dirty="0" err="1"/>
              <a:t>autogestión</a:t>
            </a:r>
            <a:r>
              <a:rPr lang="en-US" sz="3600" dirty="0"/>
              <a:t> de </a:t>
            </a:r>
            <a:r>
              <a:rPr lang="en-US" sz="3600" dirty="0" err="1"/>
              <a:t>proyectos</a:t>
            </a:r>
            <a:r>
              <a:rPr lang="en-US" sz="3600" dirty="0"/>
              <a:t> </a:t>
            </a:r>
            <a:r>
              <a:rPr lang="en-US" sz="3600" dirty="0" err="1"/>
              <a:t>creativos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área</a:t>
            </a:r>
            <a:r>
              <a:rPr lang="en-US" sz="3600" dirty="0"/>
              <a:t> </a:t>
            </a:r>
            <a:r>
              <a:rPr lang="en-US" sz="3600" dirty="0" err="1"/>
              <a:t>teatral</a:t>
            </a:r>
            <a:r>
              <a:rPr lang="en-US" sz="3600" dirty="0"/>
              <a:t>. </a:t>
            </a:r>
          </a:p>
          <a:p>
            <a:pPr marL="0" indent="0">
              <a:lnSpc>
                <a:spcPct val="150000"/>
              </a:lnSpc>
            </a:pPr>
            <a:endParaRPr lang="en-US" sz="2800" dirty="0"/>
          </a:p>
          <a:p>
            <a:pPr marL="0" indent="0">
              <a:lnSpc>
                <a:spcPct val="150000"/>
              </a:lnSpc>
            </a:pPr>
            <a:endParaRPr lang="en-US" sz="2800" dirty="0"/>
          </a:p>
          <a:p>
            <a:pPr marL="0" indent="0"/>
            <a:endParaRPr lang="en-US" u="sng" dirty="0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9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0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1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xmlns="" id="{D9FC844C-2096-4974-ACB6-B2076E57F87E}"/>
              </a:ext>
            </a:extLst>
          </p:cNvPr>
          <p:cNvSpPr txBox="1"/>
          <p:nvPr/>
        </p:nvSpPr>
        <p:spPr>
          <a:xfrm>
            <a:off x="10315745" y="5476126"/>
            <a:ext cx="1536427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4TO</a:t>
            </a:r>
          </a:p>
          <a:p>
            <a:pPr algn="ctr"/>
            <a:r>
              <a:rPr lang="es-ES" sz="2800" dirty="0"/>
              <a:t>Medio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390731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nvestigador polaco desarrolló seminario teatral en Sala UPLA – Noticias de  la Universidad de Playa Ancha">
            <a:extLst>
              <a:ext uri="{FF2B5EF4-FFF2-40B4-BE49-F238E27FC236}">
                <a16:creationId xmlns:a16="http://schemas.microsoft.com/office/drawing/2014/main" xmlns="" id="{FFB4A16F-3A46-4FF6-B395-ABC66231D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-1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4962A0-5807-450D-99D1-1EC9E59C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PERFIL DEL ESTUDIANTE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2DAA5C5-F8F4-4E8A-B1CE-112DEB20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CREATIVO</a:t>
            </a:r>
          </a:p>
          <a:p>
            <a:r>
              <a:rPr lang="en-US" dirty="0"/>
              <a:t>RESOLUTIVO</a:t>
            </a:r>
          </a:p>
          <a:p>
            <a:r>
              <a:rPr lang="en-US" dirty="0"/>
              <a:t>REFLEXIVO</a:t>
            </a:r>
          </a:p>
          <a:p>
            <a:r>
              <a:rPr lang="en-US" dirty="0"/>
              <a:t>CRÍTICO</a:t>
            </a:r>
          </a:p>
          <a:p>
            <a:r>
              <a:rPr lang="en-US" dirty="0"/>
              <a:t>PRO ACTIVO</a:t>
            </a:r>
          </a:p>
          <a:p>
            <a:r>
              <a:rPr lang="en-US" dirty="0"/>
              <a:t>CAPACIDAD DE AUTOGESTIÓN ARTÍSTICA</a:t>
            </a:r>
          </a:p>
          <a:p>
            <a:r>
              <a:rPr lang="en-US" dirty="0"/>
              <a:t>KINESTÉSICO</a:t>
            </a:r>
          </a:p>
          <a:p>
            <a:r>
              <a:rPr lang="en-US" dirty="0"/>
              <a:t>INTERESES ARTÍSTICOS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5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7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9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1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0763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Imagen 7" descr="Woyzeck', el montaje teatral que deslumbra en el Colón - Las2orill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r="9978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402" y="335956"/>
            <a:ext cx="3851123" cy="684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515" y="1367605"/>
            <a:ext cx="4844898" cy="55891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Crear</a:t>
            </a:r>
            <a:r>
              <a:rPr lang="en-US" sz="2400" dirty="0"/>
              <a:t> una </a:t>
            </a:r>
            <a:r>
              <a:rPr lang="en-US" sz="2400" dirty="0" err="1"/>
              <a:t>puesta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escena</a:t>
            </a:r>
            <a:r>
              <a:rPr lang="en-US" sz="2400" dirty="0"/>
              <a:t> a </a:t>
            </a:r>
            <a:r>
              <a:rPr lang="en-US" sz="2400" dirty="0" err="1"/>
              <a:t>partir</a:t>
            </a:r>
            <a:r>
              <a:rPr lang="en-US" sz="2400" dirty="0"/>
              <a:t> de la </a:t>
            </a:r>
            <a:r>
              <a:rPr lang="en-US" sz="2400" dirty="0" err="1"/>
              <a:t>comprensión</a:t>
            </a:r>
            <a:r>
              <a:rPr lang="en-US" sz="2400" dirty="0"/>
              <a:t> sensible y </a:t>
            </a:r>
            <a:r>
              <a:rPr lang="en-US" sz="2400" dirty="0" err="1"/>
              <a:t>creativa</a:t>
            </a:r>
            <a:r>
              <a:rPr lang="en-US" sz="2400" dirty="0"/>
              <a:t> de una </a:t>
            </a:r>
            <a:r>
              <a:rPr lang="en-US" sz="2400" dirty="0" err="1"/>
              <a:t>obra</a:t>
            </a:r>
            <a:r>
              <a:rPr lang="en-US" sz="2400" dirty="0"/>
              <a:t> </a:t>
            </a:r>
            <a:r>
              <a:rPr lang="en-US" sz="2400" dirty="0" err="1"/>
              <a:t>dramática</a:t>
            </a:r>
            <a:r>
              <a:rPr lang="en-US" sz="2400" dirty="0"/>
              <a:t> de </a:t>
            </a:r>
            <a:r>
              <a:rPr lang="en-US" sz="2400" dirty="0" err="1"/>
              <a:t>autor</a:t>
            </a:r>
            <a:r>
              <a:rPr lang="en-US" sz="2400" dirty="0"/>
              <a:t> </a:t>
            </a:r>
            <a:r>
              <a:rPr lang="en-US" sz="2400" dirty="0" err="1"/>
              <a:t>nacional</a:t>
            </a:r>
            <a:r>
              <a:rPr lang="en-US" sz="2400" dirty="0"/>
              <a:t> o </a:t>
            </a:r>
            <a:r>
              <a:rPr lang="en-US" sz="2400" dirty="0" err="1"/>
              <a:t>extranjero</a:t>
            </a:r>
            <a:r>
              <a:rPr lang="en-US" sz="2400" dirty="0"/>
              <a:t> de </a:t>
            </a:r>
            <a:r>
              <a:rPr lang="en-US" sz="2400" dirty="0" err="1"/>
              <a:t>habla</a:t>
            </a:r>
            <a:r>
              <a:rPr lang="en-US" sz="2400" dirty="0"/>
              <a:t> </a:t>
            </a:r>
            <a:r>
              <a:rPr lang="en-US" sz="2400" dirty="0" err="1"/>
              <a:t>hispana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Producir</a:t>
            </a:r>
            <a:r>
              <a:rPr lang="en-US" sz="2400" dirty="0"/>
              <a:t> y </a:t>
            </a:r>
            <a:r>
              <a:rPr lang="en-US" sz="2400" dirty="0" err="1"/>
              <a:t>promover</a:t>
            </a:r>
            <a:r>
              <a:rPr lang="en-US" sz="2400" dirty="0"/>
              <a:t> un </a:t>
            </a:r>
            <a:r>
              <a:rPr lang="en-US" sz="2400" dirty="0" err="1"/>
              <a:t>espectáculo</a:t>
            </a:r>
            <a:r>
              <a:rPr lang="en-US" sz="2400" dirty="0"/>
              <a:t> </a:t>
            </a:r>
            <a:r>
              <a:rPr lang="en-US" sz="2400" dirty="0" err="1"/>
              <a:t>teatral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Realizar</a:t>
            </a:r>
            <a:r>
              <a:rPr lang="en-US" sz="2400" dirty="0"/>
              <a:t> un </a:t>
            </a:r>
            <a:r>
              <a:rPr lang="en-US" sz="2400" dirty="0" err="1"/>
              <a:t>estreno</a:t>
            </a:r>
            <a:r>
              <a:rPr lang="en-US" sz="2400" dirty="0"/>
              <a:t> </a:t>
            </a:r>
            <a:r>
              <a:rPr lang="en-US" sz="2400" dirty="0" err="1"/>
              <a:t>teatral</a:t>
            </a:r>
            <a:r>
              <a:rPr lang="en-US" sz="2400" dirty="0"/>
              <a:t> y a lo </a:t>
            </a:r>
            <a:r>
              <a:rPr lang="en-US" sz="2400" dirty="0" err="1"/>
              <a:t>menos</a:t>
            </a:r>
            <a:r>
              <a:rPr lang="en-US" sz="2400" dirty="0"/>
              <a:t> 2 </a:t>
            </a:r>
            <a:r>
              <a:rPr lang="en-US" sz="2400" dirty="0" err="1"/>
              <a:t>funciones</a:t>
            </a:r>
            <a:r>
              <a:rPr lang="en-US" sz="2400" dirty="0"/>
              <a:t>, ante un </a:t>
            </a:r>
            <a:r>
              <a:rPr lang="en-US" sz="2400" dirty="0" err="1"/>
              <a:t>público</a:t>
            </a:r>
            <a:r>
              <a:rPr lang="en-US" sz="2400" dirty="0"/>
              <a:t> general y/o escolar.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46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908927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200" u="sng" dirty="0">
                <a:solidFill>
                  <a:schemeClr val="tx1"/>
                </a:solidFill>
                <a:latin typeface="Candara" panose="020E0502030303020204" pitchFamily="34" charset="0"/>
              </a:rPr>
              <a:t>CARRERAS Y UNIVERSIDADES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2791" y="613954"/>
            <a:ext cx="5075871" cy="58260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MAYOR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ACADEMIA DE HUMANISMO CRISTIANO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IP AIEP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DE VALPARAISO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DE ARTES, CIENCIAS Y COMUNICACIÓN 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IP DUOC UCIP DE ARTE Y COMUNICACIÓN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FINIS TERRAE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PONTIFICIA UNIVERSIDAD CATÓLICA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UNIVERSIDAD DE CHILE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andara" panose="020E0502030303020204" pitchFamily="34" charset="0"/>
              </a:rPr>
              <a:t>OTRAS.</a:t>
            </a:r>
          </a:p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9006" y="1567543"/>
            <a:ext cx="5068387" cy="5016137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TEATRO O ACTUACIÓN TEATRAL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DISEÑO TEATRAL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CINE O COMUNICACIÓN AUDIOVISUAL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PROGRAMA DE ESPECIALIZACIÓN EN TEATRO Y EDUCACIÓN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CINE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DANZA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3200" dirty="0">
                <a:latin typeface="Candara" panose="020E0502030303020204" pitchFamily="34" charset="0"/>
              </a:rPr>
              <a:t>CARRERAS DEL ÁREA HUMANISTA Y SOCIAL (PEDAGOGÍAS, EDUCACIÓN DIFERENCIAL, TRABAJO SOCIAL, TERAPIA OCUPACIONAL, OTRAS)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CL" sz="2800" dirty="0">
              <a:latin typeface="Candara" panose="020E0502030303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27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800</TotalTime>
  <Words>848</Words>
  <Application>Microsoft Macintosh PowerPoint</Application>
  <PresentationFormat>Panorámica</PresentationFormat>
  <Paragraphs>135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Calibri</vt:lpstr>
      <vt:lpstr>Candara</vt:lpstr>
      <vt:lpstr>Chiller</vt:lpstr>
      <vt:lpstr>Trebuchet MS</vt:lpstr>
      <vt:lpstr>Wingdings</vt:lpstr>
      <vt:lpstr>Wingdings 3</vt:lpstr>
      <vt:lpstr>Arial</vt:lpstr>
      <vt:lpstr>Faceta</vt:lpstr>
      <vt:lpstr>ASIGNATURAS  ARTÍSTICAS</vt:lpstr>
      <vt:lpstr>INTERPRETACIÓN Y CREACIÓN TEATRAL</vt:lpstr>
      <vt:lpstr>PERFIL DEL ESTUDIANTE</vt:lpstr>
      <vt:lpstr>OBJETIVOS</vt:lpstr>
      <vt:lpstr>CARRERAS Y UNIVERSIDADES</vt:lpstr>
      <vt:lpstr>MONTAJE Y DISEÑO TEATRAL</vt:lpstr>
      <vt:lpstr>PERFIL DEL ESTUDIANTE</vt:lpstr>
      <vt:lpstr>OBJETIVOS</vt:lpstr>
      <vt:lpstr>CARRERAS Y UNIVERSIDADES</vt:lpstr>
      <vt:lpstr>Presentación de PowerPoint</vt:lpstr>
      <vt:lpstr>OBJETIVOS Y PERFIL DEL ESTUDIANTE </vt:lpstr>
      <vt:lpstr>Presentación de PowerPoint</vt:lpstr>
      <vt:lpstr>Presentación de PowerPoint</vt:lpstr>
      <vt:lpstr>Composición Musical </vt:lpstr>
      <vt:lpstr>Objetivos</vt:lpstr>
      <vt:lpstr>Presentación de PowerPoint</vt:lpstr>
    </vt:vector>
  </TitlesOfParts>
  <Company>Microsoft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TEATRO</dc:title>
  <dc:creator>Microsoft</dc:creator>
  <cp:lastModifiedBy>Cuenta Microsoft</cp:lastModifiedBy>
  <cp:revision>71</cp:revision>
  <dcterms:created xsi:type="dcterms:W3CDTF">2020-09-14T11:08:42Z</dcterms:created>
  <dcterms:modified xsi:type="dcterms:W3CDTF">2021-09-06T12:32:03Z</dcterms:modified>
</cp:coreProperties>
</file>