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8" r:id="rId3"/>
    <p:sldId id="261" r:id="rId4"/>
    <p:sldId id="262" r:id="rId5"/>
    <p:sldId id="257" r:id="rId6"/>
    <p:sldId id="259" r:id="rId7"/>
    <p:sldId id="260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5AC"/>
    <a:srgbClr val="7E2502"/>
    <a:srgbClr val="3065D0"/>
    <a:srgbClr val="32C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99D-D277-4B4E-A213-28631F6207D0}" type="datetimeFigureOut">
              <a:rPr lang="es-CL" smtClean="0"/>
              <a:t>05-09-2021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C6F-4EBD-4332-9927-0EF07B24E66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3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99D-D277-4B4E-A213-28631F6207D0}" type="datetimeFigureOut">
              <a:rPr lang="es-CL" smtClean="0"/>
              <a:t>05-09-2021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C6F-4EBD-4332-9927-0EF07B24E66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287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99D-D277-4B4E-A213-28631F6207D0}" type="datetimeFigureOut">
              <a:rPr lang="es-CL" smtClean="0"/>
              <a:t>05-09-2021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C6F-4EBD-4332-9927-0EF07B24E66C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711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99D-D277-4B4E-A213-28631F6207D0}" type="datetimeFigureOut">
              <a:rPr lang="es-CL" smtClean="0"/>
              <a:t>05-09-2021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C6F-4EBD-4332-9927-0EF07B24E66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402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99D-D277-4B4E-A213-28631F6207D0}" type="datetimeFigureOut">
              <a:rPr lang="es-CL" smtClean="0"/>
              <a:t>05-09-2021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C6F-4EBD-4332-9927-0EF07B24E66C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225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99D-D277-4B4E-A213-28631F6207D0}" type="datetimeFigureOut">
              <a:rPr lang="es-CL" smtClean="0"/>
              <a:t>05-09-2021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C6F-4EBD-4332-9927-0EF07B24E66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9044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99D-D277-4B4E-A213-28631F6207D0}" type="datetimeFigureOut">
              <a:rPr lang="es-CL" smtClean="0"/>
              <a:t>05-09-2021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C6F-4EBD-4332-9927-0EF07B24E66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9143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99D-D277-4B4E-A213-28631F6207D0}" type="datetimeFigureOut">
              <a:rPr lang="es-CL" smtClean="0"/>
              <a:t>05-09-2021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C6F-4EBD-4332-9927-0EF07B24E66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165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99D-D277-4B4E-A213-28631F6207D0}" type="datetimeFigureOut">
              <a:rPr lang="es-CL" smtClean="0"/>
              <a:t>05-09-2021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C6F-4EBD-4332-9927-0EF07B24E66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516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99D-D277-4B4E-A213-28631F6207D0}" type="datetimeFigureOut">
              <a:rPr lang="es-CL" smtClean="0"/>
              <a:t>05-09-2021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C6F-4EBD-4332-9927-0EF07B24E66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019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99D-D277-4B4E-A213-28631F6207D0}" type="datetimeFigureOut">
              <a:rPr lang="es-CL" smtClean="0"/>
              <a:t>05-09-2021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C6F-4EBD-4332-9927-0EF07B24E66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173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99D-D277-4B4E-A213-28631F6207D0}" type="datetimeFigureOut">
              <a:rPr lang="es-CL" smtClean="0"/>
              <a:t>05-09-2021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C6F-4EBD-4332-9927-0EF07B24E66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000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99D-D277-4B4E-A213-28631F6207D0}" type="datetimeFigureOut">
              <a:rPr lang="es-CL" smtClean="0"/>
              <a:t>05-09-2021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C6F-4EBD-4332-9927-0EF07B24E66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520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99D-D277-4B4E-A213-28631F6207D0}" type="datetimeFigureOut">
              <a:rPr lang="es-CL" smtClean="0"/>
              <a:t>05-09-2021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C6F-4EBD-4332-9927-0EF07B24E66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27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99D-D277-4B4E-A213-28631F6207D0}" type="datetimeFigureOut">
              <a:rPr lang="es-CL" smtClean="0"/>
              <a:t>05-09-2021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C6F-4EBD-4332-9927-0EF07B24E66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334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599D-D277-4B4E-A213-28631F6207D0}" type="datetimeFigureOut">
              <a:rPr lang="es-CL" smtClean="0"/>
              <a:t>05-09-2021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FC6F-4EBD-4332-9927-0EF07B24E66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326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2599D-D277-4B4E-A213-28631F6207D0}" type="datetimeFigureOut">
              <a:rPr lang="es-CL" smtClean="0"/>
              <a:t>05-09-2021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011FC6F-4EBD-4332-9927-0EF07B24E66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938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9525" y="382012"/>
            <a:ext cx="91356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rgbClr val="2095AC"/>
                </a:solidFill>
                <a:latin typeface="Bahnschrift SemiBold SemiConden" panose="020B0502040204020203" pitchFamily="34" charset="0"/>
              </a:rPr>
              <a:t>Promoción de estilos activo y saludable</a:t>
            </a:r>
            <a:br>
              <a:rPr lang="es-ES" sz="6000" dirty="0">
                <a:solidFill>
                  <a:srgbClr val="32CE4C"/>
                </a:solidFill>
                <a:latin typeface="Bahnschrift SemiBold SemiConden" panose="020B0502040204020203" pitchFamily="34" charset="0"/>
              </a:rPr>
            </a:br>
            <a:r>
              <a:rPr lang="es-ES" sz="24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Plan de profundización de conocimientos</a:t>
            </a:r>
            <a:br>
              <a:rPr lang="es-ES" sz="2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</a:br>
            <a:r>
              <a:rPr lang="es-ES" sz="2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Departamento de Educación Física  y Salud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2021</a:t>
            </a:r>
            <a:endParaRPr lang="es-CL" sz="24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632DB2-9325-4B4A-9116-82E618AE1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88" y="2798825"/>
            <a:ext cx="5668166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7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64728" y="233385"/>
            <a:ext cx="3229828" cy="1032197"/>
          </a:xfrm>
        </p:spPr>
        <p:txBody>
          <a:bodyPr>
            <a:noAutofit/>
          </a:bodyPr>
          <a:lstStyle/>
          <a:p>
            <a:r>
              <a:rPr lang="es-ES" sz="4800" dirty="0"/>
              <a:t>Módulo 5</a:t>
            </a:r>
            <a:endParaRPr lang="es-CL" sz="4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3135B6-EB0E-42C1-ACEA-8784D4FDD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26" y="232992"/>
            <a:ext cx="2717429" cy="25968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2968AC4-B362-47E5-AB19-53EAFDF45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08" y="4281531"/>
            <a:ext cx="2562583" cy="23434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E38EA8-A630-4756-8E6F-7631BFDFF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472" y="2380319"/>
            <a:ext cx="3157256" cy="2392086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1829" y="1404730"/>
            <a:ext cx="8189649" cy="4187688"/>
          </a:xfrm>
        </p:spPr>
        <p:txBody>
          <a:bodyPr>
            <a:normAutofit lnSpcReduction="10000"/>
          </a:bodyPr>
          <a:lstStyle/>
          <a:p>
            <a:r>
              <a:rPr lang="es-ES" sz="4000" b="1" dirty="0">
                <a:solidFill>
                  <a:srgbClr val="0070C0"/>
                </a:solidFill>
              </a:rPr>
              <a:t>Promoción de estilos </a:t>
            </a:r>
          </a:p>
          <a:p>
            <a:pPr marL="0" indent="0">
              <a:buNone/>
            </a:pPr>
            <a:r>
              <a:rPr lang="es-ES" sz="4000" b="1" dirty="0">
                <a:solidFill>
                  <a:srgbClr val="0070C0"/>
                </a:solidFill>
              </a:rPr>
              <a:t>De vida activo y saludable</a:t>
            </a:r>
          </a:p>
          <a:p>
            <a:endParaRPr lang="es-ES" sz="4000" b="1" dirty="0">
              <a:solidFill>
                <a:srgbClr val="0070C0"/>
              </a:solidFill>
            </a:endParaRPr>
          </a:p>
          <a:p>
            <a:r>
              <a:rPr lang="es-ES" sz="4000" b="1" dirty="0">
                <a:solidFill>
                  <a:srgbClr val="0070C0"/>
                </a:solidFill>
              </a:rPr>
              <a:t>Biología celular y molecular</a:t>
            </a:r>
          </a:p>
          <a:p>
            <a:endParaRPr lang="es-ES" sz="4000" b="1" dirty="0">
              <a:solidFill>
                <a:srgbClr val="0070C0"/>
              </a:solidFill>
            </a:endParaRPr>
          </a:p>
          <a:p>
            <a:r>
              <a:rPr lang="es-ES" sz="4000" b="1" dirty="0">
                <a:solidFill>
                  <a:srgbClr val="0070C0"/>
                </a:solidFill>
              </a:rPr>
              <a:t>Algebra y funciones</a:t>
            </a:r>
            <a:endParaRPr lang="es-CL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1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Carreras Asociadas</a:t>
            </a:r>
            <a:endParaRPr lang="es-CL" dirty="0"/>
          </a:p>
        </p:txBody>
      </p:sp>
      <p:sp>
        <p:nvSpPr>
          <p:cNvPr id="21" name="Marcador de contenido 15"/>
          <p:cNvSpPr txBox="1">
            <a:spLocks/>
          </p:cNvSpPr>
          <p:nvPr/>
        </p:nvSpPr>
        <p:spPr>
          <a:xfrm>
            <a:off x="1799016" y="1549055"/>
            <a:ext cx="3526274" cy="2735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dirty="0"/>
              <a:t>Área de salud</a:t>
            </a:r>
            <a:endParaRPr lang="es-CL" sz="2400" dirty="0"/>
          </a:p>
        </p:txBody>
      </p:sp>
      <p:sp>
        <p:nvSpPr>
          <p:cNvPr id="22" name="Marcador de contenido 15"/>
          <p:cNvSpPr txBox="1">
            <a:spLocks/>
          </p:cNvSpPr>
          <p:nvPr/>
        </p:nvSpPr>
        <p:spPr>
          <a:xfrm>
            <a:off x="1338470" y="4656097"/>
            <a:ext cx="3065236" cy="18484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dirty="0"/>
              <a:t>Ciencias de la actividad física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5605795" y="1729128"/>
            <a:ext cx="699247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5081016" y="1427230"/>
            <a:ext cx="699247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6062705" y="2098362"/>
            <a:ext cx="699247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6215796" y="2493799"/>
            <a:ext cx="699247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6443111" y="15385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Kinesiología </a:t>
            </a:r>
            <a:endParaRPr lang="es-CL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806013" y="1912614"/>
            <a:ext cx="249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Nutrición y dietética</a:t>
            </a:r>
            <a:endParaRPr lang="es-C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6091337" y="1179723"/>
            <a:ext cx="205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Medicina</a:t>
            </a:r>
            <a:endParaRPr lang="es-CL" dirty="0"/>
          </a:p>
        </p:txBody>
      </p:sp>
      <p:sp>
        <p:nvSpPr>
          <p:cNvPr id="32" name="CuadroTexto 31"/>
          <p:cNvSpPr txBox="1"/>
          <p:nvPr/>
        </p:nvSpPr>
        <p:spPr>
          <a:xfrm>
            <a:off x="7030305" y="2318438"/>
            <a:ext cx="205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Enfermería</a:t>
            </a:r>
            <a:endParaRPr lang="es-CL" dirty="0"/>
          </a:p>
        </p:txBody>
      </p:sp>
      <p:cxnSp>
        <p:nvCxnSpPr>
          <p:cNvPr id="33" name="Conector recto de flecha 32"/>
          <p:cNvCxnSpPr/>
          <p:nvPr/>
        </p:nvCxnSpPr>
        <p:spPr>
          <a:xfrm>
            <a:off x="4639030" y="5166349"/>
            <a:ext cx="699247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5648816" y="5564026"/>
            <a:ext cx="311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Técnico deportivo</a:t>
            </a:r>
            <a:endParaRPr lang="es-CL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3721B10-AA3D-4DB0-BAE6-9BC1017F3ED3}"/>
              </a:ext>
            </a:extLst>
          </p:cNvPr>
          <p:cNvSpPr txBox="1"/>
          <p:nvPr/>
        </p:nvSpPr>
        <p:spPr>
          <a:xfrm>
            <a:off x="5507371" y="4995130"/>
            <a:ext cx="357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Pedagogía en educación física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33C65ED-E268-420B-B1F4-CA9914B664BE}"/>
              </a:ext>
            </a:extLst>
          </p:cNvPr>
          <p:cNvSpPr txBox="1"/>
          <p:nvPr/>
        </p:nvSpPr>
        <p:spPr>
          <a:xfrm>
            <a:off x="5338277" y="6082942"/>
            <a:ext cx="2236227" cy="38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Preparador físico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17427D97-CC7A-4594-A057-98C8BD553C45}"/>
              </a:ext>
            </a:extLst>
          </p:cNvPr>
          <p:cNvCxnSpPr/>
          <p:nvPr/>
        </p:nvCxnSpPr>
        <p:spPr>
          <a:xfrm>
            <a:off x="4754893" y="5724517"/>
            <a:ext cx="699247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57B88F72-B823-44D3-B68D-B10FCED1C7ED}"/>
              </a:ext>
            </a:extLst>
          </p:cNvPr>
          <p:cNvCxnSpPr/>
          <p:nvPr/>
        </p:nvCxnSpPr>
        <p:spPr>
          <a:xfrm>
            <a:off x="4403706" y="6260572"/>
            <a:ext cx="699247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5F1BCE5-4D85-4B38-8C71-35DF7911A4CA}"/>
              </a:ext>
            </a:extLst>
          </p:cNvPr>
          <p:cNvSpPr txBox="1"/>
          <p:nvPr/>
        </p:nvSpPr>
        <p:spPr>
          <a:xfrm>
            <a:off x="7030305" y="2724262"/>
            <a:ext cx="2781869" cy="38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Química y farmacia</a:t>
            </a: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7A4A35B6-6032-4C98-BD7A-584A73B4DA90}"/>
              </a:ext>
            </a:extLst>
          </p:cNvPr>
          <p:cNvCxnSpPr/>
          <p:nvPr/>
        </p:nvCxnSpPr>
        <p:spPr>
          <a:xfrm>
            <a:off x="6175132" y="3293317"/>
            <a:ext cx="699247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105FD32-5D1C-49DE-9CD8-B4236CBFC340}"/>
              </a:ext>
            </a:extLst>
          </p:cNvPr>
          <p:cNvSpPr txBox="1"/>
          <p:nvPr/>
        </p:nvSpPr>
        <p:spPr>
          <a:xfrm>
            <a:off x="6954292" y="3117909"/>
            <a:ext cx="2987584" cy="379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Odontología</a:t>
            </a: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DFDFCD48-F7D8-4206-A20A-99C2446DB132}"/>
              </a:ext>
            </a:extLst>
          </p:cNvPr>
          <p:cNvCxnSpPr/>
          <p:nvPr/>
        </p:nvCxnSpPr>
        <p:spPr>
          <a:xfrm>
            <a:off x="6255045" y="2903046"/>
            <a:ext cx="699247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D1D4524E-4EDF-45E9-B7EA-9EF1A8954845}"/>
              </a:ext>
            </a:extLst>
          </p:cNvPr>
          <p:cNvCxnSpPr/>
          <p:nvPr/>
        </p:nvCxnSpPr>
        <p:spPr>
          <a:xfrm>
            <a:off x="6054031" y="3694302"/>
            <a:ext cx="699247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>
            <a:extLst>
              <a:ext uri="{FF2B5EF4-FFF2-40B4-BE49-F238E27FC236}">
                <a16:creationId xmlns:a16="http://schemas.microsoft.com/office/drawing/2014/main" id="{901D9EB3-ABD9-4FC3-A69D-4A1951251E55}"/>
              </a:ext>
            </a:extLst>
          </p:cNvPr>
          <p:cNvSpPr txBox="1"/>
          <p:nvPr/>
        </p:nvSpPr>
        <p:spPr>
          <a:xfrm>
            <a:off x="6806013" y="3512375"/>
            <a:ext cx="339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Terapia ocupacional</a:t>
            </a:r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5DF55E89-476B-4C25-8813-A9CA52951DB6}"/>
              </a:ext>
            </a:extLst>
          </p:cNvPr>
          <p:cNvCxnSpPr/>
          <p:nvPr/>
        </p:nvCxnSpPr>
        <p:spPr>
          <a:xfrm>
            <a:off x="5251508" y="4390248"/>
            <a:ext cx="699247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5AA1BC4-79CA-4F38-A9A4-E3250FDEB368}"/>
              </a:ext>
            </a:extLst>
          </p:cNvPr>
          <p:cNvSpPr txBox="1"/>
          <p:nvPr/>
        </p:nvSpPr>
        <p:spPr>
          <a:xfrm>
            <a:off x="5989971" y="4182351"/>
            <a:ext cx="215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Tens.</a:t>
            </a:r>
          </a:p>
        </p:txBody>
      </p: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1DEEAB8D-72E6-43E8-A5D1-4E71C3965D52}"/>
              </a:ext>
            </a:extLst>
          </p:cNvPr>
          <p:cNvCxnSpPr/>
          <p:nvPr/>
        </p:nvCxnSpPr>
        <p:spPr>
          <a:xfrm>
            <a:off x="5703594" y="4081840"/>
            <a:ext cx="699247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>
            <a:extLst>
              <a:ext uri="{FF2B5EF4-FFF2-40B4-BE49-F238E27FC236}">
                <a16:creationId xmlns:a16="http://schemas.microsoft.com/office/drawing/2014/main" id="{6DA34354-33AF-4375-896C-F0796E7827AB}"/>
              </a:ext>
            </a:extLst>
          </p:cNvPr>
          <p:cNvSpPr txBox="1"/>
          <p:nvPr/>
        </p:nvSpPr>
        <p:spPr>
          <a:xfrm>
            <a:off x="6480413" y="3879642"/>
            <a:ext cx="237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Psicología</a:t>
            </a:r>
          </a:p>
        </p:txBody>
      </p:sp>
    </p:spTree>
    <p:extLst>
      <p:ext uri="{BB962C8B-B14F-4D97-AF65-F5344CB8AC3E}">
        <p14:creationId xmlns:p14="http://schemas.microsoft.com/office/powerpoint/2010/main" val="9612094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Carreras Asociadas</a:t>
            </a:r>
            <a:endParaRPr lang="es-CL" dirty="0"/>
          </a:p>
        </p:txBody>
      </p:sp>
      <p:sp>
        <p:nvSpPr>
          <p:cNvPr id="16" name="Marcador de contenido 15"/>
          <p:cNvSpPr>
            <a:spLocks noGrp="1"/>
          </p:cNvSpPr>
          <p:nvPr>
            <p:ph idx="1"/>
          </p:nvPr>
        </p:nvSpPr>
        <p:spPr>
          <a:xfrm>
            <a:off x="1363018" y="4197725"/>
            <a:ext cx="3902500" cy="1672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Fuerzas de orden y seguridad</a:t>
            </a:r>
            <a:endParaRPr lang="es-CL" dirty="0"/>
          </a:p>
        </p:txBody>
      </p:sp>
      <p:grpSp>
        <p:nvGrpSpPr>
          <p:cNvPr id="23" name="Grupo 22"/>
          <p:cNvGrpSpPr/>
          <p:nvPr/>
        </p:nvGrpSpPr>
        <p:grpSpPr>
          <a:xfrm>
            <a:off x="1363018" y="1748194"/>
            <a:ext cx="7287542" cy="1672987"/>
            <a:chOff x="1363018" y="1573795"/>
            <a:chExt cx="7287542" cy="1672987"/>
          </a:xfrm>
        </p:grpSpPr>
        <p:sp>
          <p:nvSpPr>
            <p:cNvPr id="4" name="Elipse 3"/>
            <p:cNvSpPr/>
            <p:nvPr/>
          </p:nvSpPr>
          <p:spPr>
            <a:xfrm>
              <a:off x="1363018" y="1573795"/>
              <a:ext cx="4007224" cy="16729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Fuerzas Armadas</a:t>
              </a:r>
              <a:endParaRPr lang="es-CL" dirty="0"/>
            </a:p>
          </p:txBody>
        </p:sp>
        <p:cxnSp>
          <p:nvCxnSpPr>
            <p:cNvPr id="6" name="Conector recto de flecha 5"/>
            <p:cNvCxnSpPr/>
            <p:nvPr/>
          </p:nvCxnSpPr>
          <p:spPr>
            <a:xfrm>
              <a:off x="5475307" y="1891553"/>
              <a:ext cx="699247" cy="134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uadroTexto 7"/>
            <p:cNvSpPr txBox="1"/>
            <p:nvPr/>
          </p:nvSpPr>
          <p:spPr>
            <a:xfrm>
              <a:off x="6490061" y="1671045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Ejercito</a:t>
              </a:r>
              <a:endParaRPr lang="es-CL" dirty="0"/>
            </a:p>
          </p:txBody>
        </p:sp>
        <p:cxnSp>
          <p:nvCxnSpPr>
            <p:cNvPr id="9" name="Conector recto de flecha 8"/>
            <p:cNvCxnSpPr/>
            <p:nvPr/>
          </p:nvCxnSpPr>
          <p:spPr>
            <a:xfrm>
              <a:off x="5848131" y="2414447"/>
              <a:ext cx="699247" cy="134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adroTexto 9"/>
            <p:cNvSpPr txBox="1"/>
            <p:nvPr/>
          </p:nvSpPr>
          <p:spPr>
            <a:xfrm>
              <a:off x="6821760" y="2147893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Armada</a:t>
              </a:r>
              <a:endParaRPr lang="es-CL" dirty="0"/>
            </a:p>
          </p:txBody>
        </p:sp>
        <p:cxnSp>
          <p:nvCxnSpPr>
            <p:cNvPr id="11" name="Conector recto de flecha 10"/>
            <p:cNvCxnSpPr/>
            <p:nvPr/>
          </p:nvCxnSpPr>
          <p:spPr>
            <a:xfrm>
              <a:off x="5527577" y="2944397"/>
              <a:ext cx="699247" cy="134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uadroTexto 14"/>
            <p:cNvSpPr txBox="1"/>
            <p:nvPr/>
          </p:nvSpPr>
          <p:spPr>
            <a:xfrm>
              <a:off x="6537705" y="2698823"/>
              <a:ext cx="1778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Fuerza área</a:t>
              </a:r>
              <a:endParaRPr lang="es-CL" dirty="0"/>
            </a:p>
          </p:txBody>
        </p:sp>
      </p:grpSp>
      <p:cxnSp>
        <p:nvCxnSpPr>
          <p:cNvPr id="17" name="Conector recto de flecha 16"/>
          <p:cNvCxnSpPr/>
          <p:nvPr/>
        </p:nvCxnSpPr>
        <p:spPr>
          <a:xfrm>
            <a:off x="5553214" y="5360653"/>
            <a:ext cx="699247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5553214" y="4669339"/>
            <a:ext cx="699247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6439306" y="510980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Carabineros</a:t>
            </a:r>
            <a:endParaRPr lang="es-CL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439306" y="4448292"/>
            <a:ext cx="304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Policías de investigaciones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9802409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¿De qué se trata la asignatura?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2083" y="1757083"/>
            <a:ext cx="7672647" cy="2629387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800" dirty="0">
                <a:solidFill>
                  <a:srgbClr val="0070C0"/>
                </a:solidFill>
              </a:rPr>
              <a:t>Esta asignatura tiene como propósito que los estudiantes sean capaces de integrar la práctica regular de actividad física a su proyecto de vida y comprender el funcionamiento de su cuerpo y la importancia para el bien estar físico, psicológico y social.</a:t>
            </a:r>
            <a:endParaRPr lang="es-CL" sz="2800" dirty="0">
              <a:solidFill>
                <a:srgbClr val="0070C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0E1F75-CC91-4753-9AED-1F6713639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078" y="4452948"/>
            <a:ext cx="4436096" cy="189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5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6035" y="291548"/>
            <a:ext cx="6439777" cy="1214523"/>
          </a:xfrm>
        </p:spPr>
        <p:txBody>
          <a:bodyPr>
            <a:normAutofit/>
          </a:bodyPr>
          <a:lstStyle/>
          <a:p>
            <a:r>
              <a:rPr lang="es-ES" dirty="0"/>
              <a:t>Perfil del estudiante</a:t>
            </a:r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06932" y="1280683"/>
            <a:ext cx="2618085" cy="872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dirty="0"/>
              <a:t>Proactivo (a)</a:t>
            </a:r>
            <a:endParaRPr lang="es-CL" dirty="0"/>
          </a:p>
        </p:txBody>
      </p:sp>
      <p:sp>
        <p:nvSpPr>
          <p:cNvPr id="4" name="Elipse 3"/>
          <p:cNvSpPr/>
          <p:nvPr/>
        </p:nvSpPr>
        <p:spPr>
          <a:xfrm>
            <a:off x="1927017" y="5836378"/>
            <a:ext cx="2528047" cy="860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r>
              <a:rPr lang="es-ES" sz="1600" dirty="0"/>
              <a:t>Participativa (O</a:t>
            </a:r>
            <a:r>
              <a:rPr lang="es-ES" dirty="0"/>
              <a:t>)</a:t>
            </a:r>
            <a:endParaRPr lang="es-CL" dirty="0"/>
          </a:p>
        </p:txBody>
      </p:sp>
      <p:sp>
        <p:nvSpPr>
          <p:cNvPr id="6" name="Elipse 5"/>
          <p:cNvSpPr/>
          <p:nvPr/>
        </p:nvSpPr>
        <p:spPr>
          <a:xfrm>
            <a:off x="566899" y="3827816"/>
            <a:ext cx="3384176" cy="1408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Interés  en descubrir mediante la práctica deportiva un estilo de vida saludable</a:t>
            </a:r>
            <a:endParaRPr lang="es-CL" dirty="0"/>
          </a:p>
        </p:txBody>
      </p:sp>
      <p:sp>
        <p:nvSpPr>
          <p:cNvPr id="7" name="Elipse 6"/>
          <p:cNvSpPr/>
          <p:nvPr/>
        </p:nvSpPr>
        <p:spPr>
          <a:xfrm>
            <a:off x="6481486" y="5452550"/>
            <a:ext cx="2971799" cy="977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Habilidades deportivas y sociales </a:t>
            </a:r>
            <a:endParaRPr lang="es-CL" dirty="0"/>
          </a:p>
        </p:txBody>
      </p:sp>
      <p:sp>
        <p:nvSpPr>
          <p:cNvPr id="8" name="Elipse 7"/>
          <p:cNvSpPr/>
          <p:nvPr/>
        </p:nvSpPr>
        <p:spPr>
          <a:xfrm>
            <a:off x="7125017" y="2441291"/>
            <a:ext cx="2767075" cy="860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r>
              <a:rPr lang="es-ES" sz="1600" dirty="0"/>
              <a:t>Líder positivo (a)</a:t>
            </a:r>
            <a:endParaRPr lang="es-CL" sz="16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15" y="2548637"/>
            <a:ext cx="1965894" cy="3132325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68FD29DB-D281-4DCA-8FD2-235354057049}"/>
              </a:ext>
            </a:extLst>
          </p:cNvPr>
          <p:cNvSpPr/>
          <p:nvPr/>
        </p:nvSpPr>
        <p:spPr>
          <a:xfrm>
            <a:off x="7217572" y="4043638"/>
            <a:ext cx="2971799" cy="977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Interesado en salud publica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07FE191-E474-4ADE-8148-3B67E77580FC}"/>
              </a:ext>
            </a:extLst>
          </p:cNvPr>
          <p:cNvSpPr/>
          <p:nvPr/>
        </p:nvSpPr>
        <p:spPr>
          <a:xfrm>
            <a:off x="738605" y="2059682"/>
            <a:ext cx="3040764" cy="1214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Habilidades investigativas</a:t>
            </a:r>
          </a:p>
        </p:txBody>
      </p:sp>
    </p:spTree>
    <p:extLst>
      <p:ext uri="{BB962C8B-B14F-4D97-AF65-F5344CB8AC3E}">
        <p14:creationId xmlns:p14="http://schemas.microsoft.com/office/powerpoint/2010/main" val="54950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02984"/>
          </a:xfrm>
        </p:spPr>
        <p:txBody>
          <a:bodyPr/>
          <a:lstStyle/>
          <a:p>
            <a:r>
              <a:rPr lang="es-ES" dirty="0"/>
              <a:t>Unidades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2910" y="1203158"/>
            <a:ext cx="9741743" cy="5518484"/>
          </a:xfrm>
        </p:spPr>
        <p:txBody>
          <a:bodyPr>
            <a:normAutofit/>
          </a:bodyPr>
          <a:lstStyle/>
          <a:p>
            <a:endParaRPr lang="es-CL" dirty="0"/>
          </a:p>
          <a:p>
            <a:r>
              <a:rPr lang="es-CL" sz="2000" u="sng" dirty="0">
                <a:solidFill>
                  <a:srgbClr val="002060"/>
                </a:solidFill>
              </a:rPr>
              <a:t>Unidad 1: actividad física y bienestar humano</a:t>
            </a:r>
          </a:p>
          <a:p>
            <a:pPr marL="0" indent="0">
              <a:buNone/>
            </a:pPr>
            <a:r>
              <a:rPr lang="es-CL" sz="2000" dirty="0"/>
              <a:t> </a:t>
            </a:r>
            <a:r>
              <a:rPr lang="es-CL" sz="2000" dirty="0">
                <a:solidFill>
                  <a:srgbClr val="FF0000"/>
                </a:solidFill>
              </a:rPr>
              <a:t>Practicar una variedad de actividades físicas de </a:t>
            </a:r>
          </a:p>
          <a:p>
            <a:pPr marL="0" indent="0">
              <a:buNone/>
            </a:pPr>
            <a:r>
              <a:rPr lang="es-CL" sz="2000" dirty="0">
                <a:solidFill>
                  <a:srgbClr val="FF0000"/>
                </a:solidFill>
              </a:rPr>
              <a:t>intensidad moderada a vigorosa que sean de su interés, </a:t>
            </a:r>
          </a:p>
          <a:p>
            <a:pPr marL="0" indent="0">
              <a:buNone/>
            </a:pPr>
            <a:r>
              <a:rPr lang="es-CL" sz="2000" dirty="0">
                <a:solidFill>
                  <a:srgbClr val="FF0000"/>
                </a:solidFill>
              </a:rPr>
              <a:t>para adquirir un estilo de vida activo saludable.</a:t>
            </a:r>
          </a:p>
          <a:p>
            <a:pPr marL="0" indent="0">
              <a:buNone/>
            </a:pPr>
            <a:endParaRPr lang="es-CL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L" sz="2000" dirty="0"/>
          </a:p>
          <a:p>
            <a:r>
              <a:rPr lang="es-CL" sz="2000" u="sng" dirty="0">
                <a:solidFill>
                  <a:srgbClr val="002060"/>
                </a:solidFill>
              </a:rPr>
              <a:t>Unidad 2: condición física y vida activa </a:t>
            </a:r>
          </a:p>
          <a:p>
            <a:pPr marL="0" indent="0">
              <a:buNone/>
            </a:pPr>
            <a:r>
              <a:rPr lang="es-CL" sz="2000" dirty="0">
                <a:solidFill>
                  <a:srgbClr val="FF0000"/>
                </a:solidFill>
              </a:rPr>
              <a:t>implementar programas de entrenamiento para</a:t>
            </a:r>
          </a:p>
          <a:p>
            <a:pPr marL="0" indent="0">
              <a:buNone/>
            </a:pPr>
            <a:r>
              <a:rPr lang="es-CL" sz="2000" dirty="0">
                <a:solidFill>
                  <a:srgbClr val="FF0000"/>
                </a:solidFill>
              </a:rPr>
              <a:t>mejorar la condición física asociada a la salud </a:t>
            </a:r>
          </a:p>
          <a:p>
            <a:pPr marL="0" indent="0">
              <a:buNone/>
            </a:pPr>
            <a:r>
              <a:rPr lang="es-CL" sz="2000" dirty="0">
                <a:solidFill>
                  <a:srgbClr val="FF0000"/>
                </a:solidFill>
              </a:rPr>
              <a:t>(resistencia, fuerza, flexibilidad, composición corporal)</a:t>
            </a:r>
          </a:p>
          <a:p>
            <a:pPr marL="0" indent="0">
              <a:buNone/>
            </a:pPr>
            <a:endParaRPr lang="es-CL" sz="2000" dirty="0">
              <a:solidFill>
                <a:srgbClr val="FF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B8D22D-BF10-4802-B1E3-6E8E887AD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06" y="1203158"/>
            <a:ext cx="2457069" cy="24506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65B7754-D477-427E-B4D0-1A6A8CDD0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9" y="3866147"/>
            <a:ext cx="3176536" cy="256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5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829BE-68CD-4F8B-B621-59B40A66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811" y="400641"/>
            <a:ext cx="7060191" cy="721895"/>
          </a:xfrm>
        </p:spPr>
        <p:txBody>
          <a:bodyPr/>
          <a:lstStyle/>
          <a:p>
            <a:r>
              <a:rPr lang="es-CL" dirty="0"/>
              <a:t>Unidades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3EA33C-589B-4457-A26D-F07A3AF58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63" y="1331495"/>
            <a:ext cx="8596668" cy="4340899"/>
          </a:xfrm>
        </p:spPr>
        <p:txBody>
          <a:bodyPr>
            <a:normAutofit/>
          </a:bodyPr>
          <a:lstStyle/>
          <a:p>
            <a:r>
              <a:rPr lang="es-CL" sz="1800" u="sng" dirty="0">
                <a:solidFill>
                  <a:srgbClr val="002060"/>
                </a:solidFill>
              </a:rPr>
              <a:t>Unidad 3 evaluación de la actividad física</a:t>
            </a:r>
          </a:p>
          <a:p>
            <a:pPr marL="0" indent="0">
              <a:buNone/>
            </a:pPr>
            <a:r>
              <a:rPr lang="es-CL" sz="1800" dirty="0">
                <a:solidFill>
                  <a:srgbClr val="FF0000"/>
                </a:solidFill>
              </a:rPr>
              <a:t>Evaluar el impacto que produce el ejercicio físico</a:t>
            </a:r>
          </a:p>
          <a:p>
            <a:pPr marL="0" indent="0">
              <a:buNone/>
            </a:pPr>
            <a:r>
              <a:rPr lang="es-CL" sz="1800" dirty="0">
                <a:solidFill>
                  <a:srgbClr val="FF0000"/>
                </a:solidFill>
              </a:rPr>
              <a:t> para la salud y el bienestar personal y social,</a:t>
            </a:r>
          </a:p>
          <a:p>
            <a:pPr marL="0" indent="0">
              <a:buNone/>
            </a:pPr>
            <a:r>
              <a:rPr lang="es-CL" sz="1800" dirty="0">
                <a:solidFill>
                  <a:srgbClr val="FF0000"/>
                </a:solidFill>
              </a:rPr>
              <a:t> utilizando las posibilidades que </a:t>
            </a:r>
          </a:p>
          <a:p>
            <a:pPr marL="0" indent="0">
              <a:buNone/>
            </a:pPr>
            <a:r>
              <a:rPr lang="es-CL" sz="1800" dirty="0">
                <a:solidFill>
                  <a:srgbClr val="FF0000"/>
                </a:solidFill>
              </a:rPr>
              <a:t>ofrece la tecnología y el entorno . </a:t>
            </a:r>
          </a:p>
          <a:p>
            <a:pPr marL="0" indent="0">
              <a:buNone/>
            </a:pPr>
            <a:endParaRPr lang="es-CL" sz="1800" dirty="0">
              <a:solidFill>
                <a:srgbClr val="FF0000"/>
              </a:solidFill>
            </a:endParaRPr>
          </a:p>
          <a:p>
            <a:r>
              <a:rPr lang="es-CL" sz="1800" u="sng" dirty="0">
                <a:solidFill>
                  <a:srgbClr val="002060"/>
                </a:solidFill>
              </a:rPr>
              <a:t>Unidad 4 : autocuidado y vida saludable</a:t>
            </a:r>
          </a:p>
          <a:p>
            <a:pPr marL="0" indent="0">
              <a:buNone/>
            </a:pPr>
            <a:r>
              <a:rPr lang="es-CL" sz="1800" dirty="0">
                <a:solidFill>
                  <a:srgbClr val="FF0000"/>
                </a:solidFill>
              </a:rPr>
              <a:t>Diseñar y aplicar una variedad de acciones y</a:t>
            </a:r>
          </a:p>
          <a:p>
            <a:pPr marL="0" indent="0">
              <a:buNone/>
            </a:pPr>
            <a:r>
              <a:rPr lang="es-CL" sz="1800" dirty="0">
                <a:solidFill>
                  <a:srgbClr val="FF0000"/>
                </a:solidFill>
              </a:rPr>
              <a:t> estrategias, para adquirir</a:t>
            </a:r>
          </a:p>
          <a:p>
            <a:pPr marL="0" indent="0">
              <a:buNone/>
            </a:pPr>
            <a:r>
              <a:rPr lang="es-CL" sz="1800" dirty="0">
                <a:solidFill>
                  <a:srgbClr val="FF0000"/>
                </a:solidFill>
              </a:rPr>
              <a:t> un estilo de vida activo saludable</a:t>
            </a:r>
            <a:r>
              <a:rPr lang="es-CL" sz="1800" dirty="0"/>
              <a:t>.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80A296-7B3B-468E-8DD0-359AAE03A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53" y="1331495"/>
            <a:ext cx="2968269" cy="26123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7EE5FDE-5CF4-4D0C-9C1A-75CB49645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45" y="4874711"/>
            <a:ext cx="2707909" cy="17058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1190721-B41E-417A-BA05-C170C79F7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66" y="4874710"/>
            <a:ext cx="3733587" cy="17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942C9-81C0-4E7F-9372-6B659F999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87" y="393031"/>
            <a:ext cx="8596668" cy="938808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CL" altLang="es-CL" sz="1800" dirty="0"/>
              <a:t>LUEGO DE INTEGRAR ESTO A NUESTRAS VIDAS SEREMOS</a:t>
            </a:r>
            <a:br>
              <a:rPr lang="es-CL" altLang="es-CL" sz="1800" dirty="0"/>
            </a:br>
            <a:br>
              <a:rPr lang="es-CL" altLang="es-CL" sz="1800" dirty="0"/>
            </a:br>
            <a:r>
              <a:rPr lang="es-CL" altLang="es-CL" sz="1800" dirty="0"/>
              <a:t> </a:t>
            </a:r>
            <a:r>
              <a:rPr lang="es-CL" altLang="es-CL" sz="1800" b="1" u="sng" dirty="0"/>
              <a:t>AGENTES PROMOTORES DE SALUD EN NUESTRO ENTORNO</a:t>
            </a:r>
            <a:br>
              <a:rPr lang="es-CL" altLang="es-CL" sz="1800" b="1" u="sng" dirty="0"/>
            </a:br>
            <a:endParaRPr lang="es-CL" sz="18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CCF7E05-3371-408F-89CD-695C3DD2CC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"/>
          <a:stretch>
            <a:fillRect/>
          </a:stretch>
        </p:blipFill>
        <p:spPr bwMode="auto">
          <a:xfrm>
            <a:off x="1219201" y="1957219"/>
            <a:ext cx="7898368" cy="45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32FAA259-A0AB-4D77-9BA4-EF02F38AB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"/>
          <a:stretch>
            <a:fillRect/>
          </a:stretch>
        </p:blipFill>
        <p:spPr bwMode="auto">
          <a:xfrm>
            <a:off x="547687" y="1700808"/>
            <a:ext cx="8451468" cy="476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8587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884</TotalTime>
  <Words>332</Words>
  <Application>Microsoft Office PowerPoint</Application>
  <PresentationFormat>Panorámica</PresentationFormat>
  <Paragraphs>66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Bahnschrift SemiBold SemiConden</vt:lpstr>
      <vt:lpstr>Trebuchet MS</vt:lpstr>
      <vt:lpstr>Wingdings 3</vt:lpstr>
      <vt:lpstr>Faceta</vt:lpstr>
      <vt:lpstr>Presentación de PowerPoint</vt:lpstr>
      <vt:lpstr>Módulo 5</vt:lpstr>
      <vt:lpstr>Carreras Asociadas</vt:lpstr>
      <vt:lpstr>Carreras Asociadas</vt:lpstr>
      <vt:lpstr>¿De qué se trata la asignatura?</vt:lpstr>
      <vt:lpstr>Perfil del estudiante</vt:lpstr>
      <vt:lpstr>Unidades</vt:lpstr>
      <vt:lpstr>Unidades</vt:lpstr>
      <vt:lpstr>LUEGO DE INTEGRAR ESTO A NUESTRAS VIDAS SEREMOS   AGENTES PROMOTORES DE SALUD EN NUESTRO ENTORNO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pablojimenezloaiza@gmail.com</dc:creator>
  <cp:lastModifiedBy>56936474079</cp:lastModifiedBy>
  <cp:revision>12</cp:revision>
  <dcterms:created xsi:type="dcterms:W3CDTF">2021-09-05T20:15:48Z</dcterms:created>
  <dcterms:modified xsi:type="dcterms:W3CDTF">2021-09-06T14:38:57Z</dcterms:modified>
</cp:coreProperties>
</file>