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5143500" cx="9144000"/>
  <p:notesSz cx="6858000" cy="9144000"/>
  <p:embeddedFontLst>
    <p:embeddedFont>
      <p:font typeface="Oswald"/>
      <p:regular r:id="rId13"/>
      <p:bold r:id="rId1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Oswald-regular.fntdata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font" Target="fonts/Oswald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ee65c02ea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ee65c02ea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ee65c02ea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ee65c02ea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ee65c02ea5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ee65c02ea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ee65c02ea5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ee65c02ea5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ee65c02ea5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ee65c02ea5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ea82547c9f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ea82547c9f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07682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5711475" y="78875"/>
            <a:ext cx="33450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4400">
                <a:highlight>
                  <a:srgbClr val="FFD966"/>
                </a:highlight>
                <a:latin typeface="Impact"/>
                <a:ea typeface="Impact"/>
                <a:cs typeface="Impact"/>
                <a:sym typeface="Impact"/>
              </a:rPr>
              <a:t>Comprensión </a:t>
            </a:r>
            <a:r>
              <a:rPr lang="es" sz="4400">
                <a:highlight>
                  <a:srgbClr val="FFD966"/>
                </a:highlight>
                <a:latin typeface="Impact"/>
                <a:ea typeface="Impact"/>
                <a:cs typeface="Impact"/>
                <a:sym typeface="Impact"/>
              </a:rPr>
              <a:t>histórica</a:t>
            </a:r>
            <a:r>
              <a:rPr lang="es" sz="4400">
                <a:highlight>
                  <a:srgbClr val="FFD966"/>
                </a:highlight>
                <a:latin typeface="Impact"/>
                <a:ea typeface="Impact"/>
                <a:cs typeface="Impact"/>
                <a:sym typeface="Impact"/>
              </a:rPr>
              <a:t> del presente</a:t>
            </a:r>
            <a:endParaRPr sz="4400">
              <a:highlight>
                <a:srgbClr val="FFD966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203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highlight>
                  <a:schemeClr val="accent1"/>
                </a:highlight>
                <a:latin typeface="Oswald"/>
                <a:ea typeface="Oswald"/>
                <a:cs typeface="Oswald"/>
                <a:sym typeface="Oswald"/>
              </a:rPr>
              <a:t>Unidad 1 - Presente y conocimiento histórico: la historia reciente y sus principales procesos</a:t>
            </a:r>
            <a:endParaRPr>
              <a:solidFill>
                <a:schemeClr val="lt1"/>
              </a:solidFill>
              <a:highlight>
                <a:schemeClr val="accent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dk1"/>
                </a:solidFill>
                <a:highlight>
                  <a:srgbClr val="F3F3F3"/>
                </a:highlight>
                <a:latin typeface="Oswald"/>
                <a:ea typeface="Oswald"/>
                <a:cs typeface="Oswald"/>
                <a:sym typeface="Oswald"/>
              </a:rPr>
              <a:t>Comprender qué es la historia reciente, tanto en su delimitación temporal como en los temas que busca interpretar.</a:t>
            </a:r>
            <a:endParaRPr sz="1900">
              <a:solidFill>
                <a:schemeClr val="dk1"/>
              </a:solidFill>
              <a:highlight>
                <a:srgbClr val="F3F3F3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1900">
                <a:solidFill>
                  <a:schemeClr val="dk1"/>
                </a:solidFill>
                <a:highlight>
                  <a:srgbClr val="F3F3F3"/>
                </a:highlight>
                <a:latin typeface="Oswald"/>
                <a:ea typeface="Oswald"/>
                <a:cs typeface="Oswald"/>
                <a:sym typeface="Oswald"/>
              </a:rPr>
              <a:t>Utilizar la </a:t>
            </a:r>
            <a:r>
              <a:rPr lang="es" sz="1900">
                <a:solidFill>
                  <a:schemeClr val="dk1"/>
                </a:solidFill>
                <a:highlight>
                  <a:srgbClr val="F3F3F3"/>
                </a:highlight>
                <a:latin typeface="Oswald"/>
                <a:ea typeface="Oswald"/>
                <a:cs typeface="Oswald"/>
                <a:sym typeface="Oswald"/>
              </a:rPr>
              <a:t>interdisciplinariedad</a:t>
            </a:r>
            <a:r>
              <a:rPr lang="es" sz="1900">
                <a:solidFill>
                  <a:schemeClr val="dk1"/>
                </a:solidFill>
                <a:highlight>
                  <a:srgbClr val="F3F3F3"/>
                </a:highlight>
                <a:latin typeface="Oswald"/>
                <a:ea typeface="Oswald"/>
                <a:cs typeface="Oswald"/>
                <a:sym typeface="Oswald"/>
              </a:rPr>
              <a:t> de las ciencias sociales para explicar los diferentes problemas historicos. (sociologia y teorias sociales, antrolopologia, estudios coloniales, y de genero, etc. </a:t>
            </a:r>
            <a:endParaRPr sz="1900">
              <a:solidFill>
                <a:schemeClr val="dk1"/>
              </a:solidFill>
              <a:highlight>
                <a:srgbClr val="F3F3F3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>
            <p:ph type="title"/>
          </p:nvPr>
        </p:nvSpPr>
        <p:spPr>
          <a:xfrm>
            <a:off x="0" y="163000"/>
            <a:ext cx="8899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rPr>
              <a:t>Unidad 2: Sujetos históricos en la democratización de Chile durante su historia reciente</a:t>
            </a:r>
            <a:endParaRPr>
              <a:solidFill>
                <a:schemeClr val="lt1"/>
              </a:solidFill>
              <a:highlight>
                <a:schemeClr val="dk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189450" y="34220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s" sz="2100">
                <a:solidFill>
                  <a:schemeClr val="dk1"/>
                </a:solidFill>
                <a:highlight>
                  <a:schemeClr val="lt2"/>
                </a:highlight>
                <a:latin typeface="Oswald"/>
                <a:ea typeface="Oswald"/>
                <a:cs typeface="Oswald"/>
                <a:sym typeface="Oswald"/>
              </a:rPr>
              <a:t>Analizar los procesos de la historia reciente de Chile y discutir sobre el concepto de sujeto históricos. Se espera que los y las estudiantes, no solo dialoguen sobre  historia, sino también evalúen su propia condición de sujetos históricos. </a:t>
            </a:r>
            <a:endParaRPr sz="2100">
              <a:solidFill>
                <a:schemeClr val="dk1"/>
              </a:solidFill>
              <a:highlight>
                <a:schemeClr val="lt2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445025"/>
            <a:ext cx="426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rPr>
              <a:t>Unidad 3: Problematizando los cambios y continuidades en la historia de la vida cotidiana</a:t>
            </a:r>
            <a:endParaRPr>
              <a:solidFill>
                <a:schemeClr val="lt1"/>
              </a:solidFill>
              <a:highlight>
                <a:schemeClr val="dk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244550" y="1960700"/>
            <a:ext cx="3784200" cy="309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s" sz="2000"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Comprender sobre cómo los cambios en la historia reciente han impactado la vida cotidiana de las personas, analizando fuentes variadas y distintas perspectivas e interpretaciones historiográficas.</a:t>
            </a:r>
            <a:endParaRPr sz="2000">
              <a:highlight>
                <a:schemeClr val="lt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8045" y="0"/>
            <a:ext cx="388596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/>
          <p:nvPr>
            <p:ph type="title"/>
          </p:nvPr>
        </p:nvSpPr>
        <p:spPr>
          <a:xfrm>
            <a:off x="-94025" y="0"/>
            <a:ext cx="9540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2520">
                <a:solidFill>
                  <a:schemeClr val="lt1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rPr>
              <a:t>Unidad 4: Construyendo historia reciente para contribuir a nuestra comunidad</a:t>
            </a:r>
            <a:endParaRPr sz="2520">
              <a:solidFill>
                <a:schemeClr val="lt1"/>
              </a:solidFill>
              <a:highlight>
                <a:schemeClr val="dk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5" name="Google Shape;85;p17"/>
          <p:cNvSpPr txBox="1"/>
          <p:nvPr>
            <p:ph idx="1" type="body"/>
          </p:nvPr>
        </p:nvSpPr>
        <p:spPr>
          <a:xfrm>
            <a:off x="110250" y="604325"/>
            <a:ext cx="2911500" cy="44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" sz="2100">
                <a:solidFill>
                  <a:schemeClr val="lt1"/>
                </a:solidFill>
                <a:highlight>
                  <a:schemeClr val="accent1"/>
                </a:highlight>
                <a:latin typeface="Oswald"/>
                <a:ea typeface="Oswald"/>
                <a:cs typeface="Oswald"/>
                <a:sym typeface="Oswald"/>
              </a:rPr>
              <a:t>Utilizar los conocimientos adquiridos en las unidades anteriores para formular iniciativas de investigación histórica que busquen contribuir a mejorar la sociedad en que viven, fortaleciendo la pertenencia a sus comunidades al reconocer espacios de memoria y la riqueza patrimonial de su entorno</a:t>
            </a:r>
            <a:endParaRPr sz="2100">
              <a:solidFill>
                <a:schemeClr val="lt1"/>
              </a:solidFill>
              <a:highlight>
                <a:schemeClr val="accent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highlight>
                  <a:schemeClr val="accent4"/>
                </a:highlight>
                <a:latin typeface="Oswald"/>
                <a:ea typeface="Oswald"/>
                <a:cs typeface="Oswald"/>
                <a:sym typeface="Oswald"/>
              </a:rPr>
              <a:t>Perfil del estudiante </a:t>
            </a:r>
            <a:endParaRPr b="1">
              <a:highlight>
                <a:schemeClr val="accent4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1" name="Google Shape;91;p18"/>
          <p:cNvSpPr txBox="1"/>
          <p:nvPr>
            <p:ph idx="1" type="body"/>
          </p:nvPr>
        </p:nvSpPr>
        <p:spPr>
          <a:xfrm>
            <a:off x="311700" y="1152475"/>
            <a:ext cx="8208300" cy="377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El o la estudiante </a:t>
            </a:r>
            <a:r>
              <a:rPr lang="es" sz="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será</a:t>
            </a:r>
            <a:r>
              <a:rPr lang="es" sz="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capaz de reconocer y dimensionar históricamente los cambios sociales, políticos y económicos más recientes, discutir la importancia del conocimiento histórico en la sociedad, e identificar y valorar las posibilidades que tienen las personas y los grupos de participar en el mejoramiento de la sociedad en que viven. </a:t>
            </a:r>
            <a:endParaRPr sz="20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just"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Se espera que reconozcan cómo las diversas tendencias historiográficas contribuyen a incorporar actores, temas y preguntas que permitan comprender la complejidad de la sociedad actual, valorando su carácter heterogéneo y los desafíos que esto implica para el Estado chileno</a:t>
            </a:r>
            <a:endParaRPr sz="20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9"/>
          <p:cNvSpPr txBox="1"/>
          <p:nvPr>
            <p:ph idx="1" type="body"/>
          </p:nvPr>
        </p:nvSpPr>
        <p:spPr>
          <a:xfrm>
            <a:off x="311700" y="445025"/>
            <a:ext cx="8520600" cy="412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100">
                <a:solidFill>
                  <a:schemeClr val="dk1"/>
                </a:solidFill>
                <a:highlight>
                  <a:srgbClr val="4A86E8"/>
                </a:highlight>
                <a:latin typeface="Impact"/>
                <a:ea typeface="Impact"/>
                <a:cs typeface="Impact"/>
                <a:sym typeface="Impact"/>
              </a:rPr>
              <a:t>Estudios superiores</a:t>
            </a:r>
            <a:endParaRPr b="1" sz="3100">
              <a:solidFill>
                <a:schemeClr val="dk1"/>
              </a:solidFill>
              <a:highlight>
                <a:srgbClr val="4A86E8"/>
              </a:highlight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2200">
                <a:solidFill>
                  <a:srgbClr val="EFEFEF"/>
                </a:solidFill>
                <a:latin typeface="Oswald"/>
                <a:ea typeface="Oswald"/>
                <a:cs typeface="Oswald"/>
                <a:sym typeface="Oswald"/>
              </a:rPr>
              <a:t>Esta asignatura tiene afinidades con carrera del área humanista como historia, sociología, antropología, arqueología, trabajos social, psicología, </a:t>
            </a:r>
            <a:r>
              <a:rPr b="1" lang="es" sz="2200">
                <a:solidFill>
                  <a:srgbClr val="EFEFEF"/>
                </a:solidFill>
                <a:latin typeface="Oswald"/>
                <a:ea typeface="Oswald"/>
                <a:cs typeface="Oswald"/>
                <a:sym typeface="Oswald"/>
              </a:rPr>
              <a:t>pedagogías</a:t>
            </a:r>
            <a:r>
              <a:rPr b="1" lang="es" sz="2200">
                <a:solidFill>
                  <a:srgbClr val="EFEFEF"/>
                </a:solidFill>
                <a:latin typeface="Oswald"/>
                <a:ea typeface="Oswald"/>
                <a:cs typeface="Oswald"/>
                <a:sym typeface="Oswald"/>
              </a:rPr>
              <a:t>, derecho, etc. </a:t>
            </a:r>
            <a:endParaRPr b="1" sz="2200">
              <a:solidFill>
                <a:srgbClr val="EFEFE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s" sz="2200">
                <a:solidFill>
                  <a:srgbClr val="EFEFEF"/>
                </a:solidFill>
                <a:latin typeface="Oswald"/>
                <a:ea typeface="Oswald"/>
                <a:cs typeface="Oswald"/>
                <a:sym typeface="Oswald"/>
              </a:rPr>
              <a:t>Sin embargo, no es excluyente a las demás </a:t>
            </a:r>
            <a:r>
              <a:rPr b="1" lang="es" sz="2200">
                <a:solidFill>
                  <a:srgbClr val="EFEFEF"/>
                </a:solidFill>
                <a:latin typeface="Oswald"/>
                <a:ea typeface="Oswald"/>
                <a:cs typeface="Oswald"/>
                <a:sym typeface="Oswald"/>
              </a:rPr>
              <a:t>áreas</a:t>
            </a:r>
            <a:r>
              <a:rPr b="1" lang="es" sz="2200">
                <a:solidFill>
                  <a:srgbClr val="EFEFEF"/>
                </a:solidFill>
                <a:latin typeface="Oswald"/>
                <a:ea typeface="Oswald"/>
                <a:cs typeface="Oswald"/>
                <a:sym typeface="Oswald"/>
              </a:rPr>
              <a:t> del saber, debido a que el conocimiento </a:t>
            </a:r>
            <a:r>
              <a:rPr b="1" lang="es" sz="2200">
                <a:solidFill>
                  <a:srgbClr val="EFEFEF"/>
                </a:solidFill>
                <a:latin typeface="Oswald"/>
                <a:ea typeface="Oswald"/>
                <a:cs typeface="Oswald"/>
                <a:sym typeface="Oswald"/>
              </a:rPr>
              <a:t>histórico</a:t>
            </a:r>
            <a:r>
              <a:rPr b="1" lang="es" sz="2200">
                <a:solidFill>
                  <a:srgbClr val="EFEFEF"/>
                </a:solidFill>
                <a:latin typeface="Oswald"/>
                <a:ea typeface="Oswald"/>
                <a:cs typeface="Oswald"/>
                <a:sym typeface="Oswald"/>
              </a:rPr>
              <a:t> es importante para comprender los procesos politicos, sociales, economicos y culturales que ocurren en el presente y ayudar a la solución de estos.</a:t>
            </a:r>
            <a:endParaRPr b="1" sz="2200">
              <a:solidFill>
                <a:srgbClr val="EFEFE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